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Lst>
  <p:notesMasterIdLst>
    <p:notesMasterId r:id="rId41"/>
  </p:notesMasterIdLst>
  <p:sldIdLst>
    <p:sldId id="527" r:id="rId5"/>
    <p:sldId id="550" r:id="rId6"/>
    <p:sldId id="266" r:id="rId7"/>
    <p:sldId id="559" r:id="rId8"/>
    <p:sldId id="275" r:id="rId9"/>
    <p:sldId id="274" r:id="rId10"/>
    <p:sldId id="534" r:id="rId11"/>
    <p:sldId id="541" r:id="rId12"/>
    <p:sldId id="566" r:id="rId13"/>
    <p:sldId id="572" r:id="rId14"/>
    <p:sldId id="542" r:id="rId15"/>
    <p:sldId id="543" r:id="rId16"/>
    <p:sldId id="551" r:id="rId17"/>
    <p:sldId id="579" r:id="rId18"/>
    <p:sldId id="538" r:id="rId19"/>
    <p:sldId id="526" r:id="rId20"/>
    <p:sldId id="576" r:id="rId21"/>
    <p:sldId id="568" r:id="rId22"/>
    <p:sldId id="577" r:id="rId23"/>
    <p:sldId id="569" r:id="rId24"/>
    <p:sldId id="545" r:id="rId25"/>
    <p:sldId id="574" r:id="rId26"/>
    <p:sldId id="578" r:id="rId27"/>
    <p:sldId id="544" r:id="rId28"/>
    <p:sldId id="565" r:id="rId29"/>
    <p:sldId id="345" r:id="rId30"/>
    <p:sldId id="561" r:id="rId31"/>
    <p:sldId id="563" r:id="rId32"/>
    <p:sldId id="562" r:id="rId33"/>
    <p:sldId id="547" r:id="rId34"/>
    <p:sldId id="546" r:id="rId35"/>
    <p:sldId id="553" r:id="rId36"/>
    <p:sldId id="549" r:id="rId37"/>
    <p:sldId id="535" r:id="rId38"/>
    <p:sldId id="564" r:id="rId39"/>
    <p:sldId id="536" r:id="rId40"/>
  </p:sldIdLst>
  <p:sldSz cx="12192000" cy="6858000"/>
  <p:notesSz cx="6888163" cy="10020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E62F2A3-0D25-9C6C-1EFB-EEA16CFBF771}" name="Guest User" initials="GU" userId="S::urn:spo:anon#2f72150b42ce69ae2792da96418fa27bd54906b2b69686d8083b4181a50220a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9764BF-24C1-4C11-BF3F-7C523DB024A1}" v="4" dt="2024-01-23T15:26:08.5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725" autoAdjust="0"/>
    <p:restoredTop sz="73918" autoAdjust="0"/>
  </p:normalViewPr>
  <p:slideViewPr>
    <p:cSldViewPr snapToGrid="0">
      <p:cViewPr varScale="1">
        <p:scale>
          <a:sx n="40" d="100"/>
          <a:sy n="40" d="100"/>
        </p:scale>
        <p:origin x="1413"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0"/>
            <a:ext cx="2984183" cy="502835"/>
          </a:xfrm>
          <a:prstGeom prst="rect">
            <a:avLst/>
          </a:prstGeom>
        </p:spPr>
        <p:txBody>
          <a:bodyPr vert="horz" lIns="96589" tIns="48294" rIns="96589" bIns="48294" rtlCol="0"/>
          <a:lstStyle>
            <a:lvl1pPr algn="l">
              <a:defRPr sz="1300"/>
            </a:lvl1pPr>
          </a:lstStyle>
          <a:p>
            <a:endParaRPr lang="en-GB"/>
          </a:p>
        </p:txBody>
      </p:sp>
      <p:sp>
        <p:nvSpPr>
          <p:cNvPr id="3" name="Date Placeholder 2"/>
          <p:cNvSpPr>
            <a:spLocks noGrp="1"/>
          </p:cNvSpPr>
          <p:nvPr>
            <p:ph type="dt" idx="1"/>
          </p:nvPr>
        </p:nvSpPr>
        <p:spPr>
          <a:xfrm>
            <a:off x="3900800" y="0"/>
            <a:ext cx="2984183" cy="502835"/>
          </a:xfrm>
          <a:prstGeom prst="rect">
            <a:avLst/>
          </a:prstGeom>
        </p:spPr>
        <p:txBody>
          <a:bodyPr vert="horz" lIns="96589" tIns="48294" rIns="96589" bIns="48294" rtlCol="0"/>
          <a:lstStyle>
            <a:lvl1pPr algn="r">
              <a:defRPr sz="1300"/>
            </a:lvl1pPr>
          </a:lstStyle>
          <a:p>
            <a:fld id="{1D8DF547-B775-4A89-9D44-C4F8C0CF5D6D}" type="datetimeFigureOut">
              <a:rPr lang="en-GB" smtClean="0"/>
              <a:t>24/01/2024</a:t>
            </a:fld>
            <a:endParaRPr lang="en-GB"/>
          </a:p>
        </p:txBody>
      </p:sp>
      <p:sp>
        <p:nvSpPr>
          <p:cNvPr id="4" name="Slide Image Placeholder 3"/>
          <p:cNvSpPr>
            <a:spLocks noGrp="1" noRot="1" noChangeAspect="1"/>
          </p:cNvSpPr>
          <p:nvPr>
            <p:ph type="sldImg" idx="2"/>
          </p:nvPr>
        </p:nvSpPr>
        <p:spPr>
          <a:xfrm>
            <a:off x="438150" y="1252538"/>
            <a:ext cx="6010275" cy="3381375"/>
          </a:xfrm>
          <a:prstGeom prst="rect">
            <a:avLst/>
          </a:prstGeom>
          <a:noFill/>
          <a:ln w="12700">
            <a:solidFill>
              <a:prstClr val="black"/>
            </a:solidFill>
          </a:ln>
        </p:spPr>
        <p:txBody>
          <a:bodyPr vert="horz" lIns="96589" tIns="48294" rIns="96589" bIns="48294" rtlCol="0" anchor="ctr"/>
          <a:lstStyle/>
          <a:p>
            <a:endParaRPr lang="en-GB"/>
          </a:p>
        </p:txBody>
      </p:sp>
      <p:sp>
        <p:nvSpPr>
          <p:cNvPr id="5" name="Notes Placeholder 4"/>
          <p:cNvSpPr>
            <a:spLocks noGrp="1"/>
          </p:cNvSpPr>
          <p:nvPr>
            <p:ph type="body" sz="quarter" idx="3"/>
          </p:nvPr>
        </p:nvSpPr>
        <p:spPr>
          <a:xfrm>
            <a:off x="688658" y="4823033"/>
            <a:ext cx="5509261" cy="3946118"/>
          </a:xfrm>
          <a:prstGeom prst="rect">
            <a:avLst/>
          </a:prstGeom>
        </p:spPr>
        <p:txBody>
          <a:bodyPr vert="horz" lIns="96589" tIns="48294" rIns="96589" bIns="4829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3" y="9519056"/>
            <a:ext cx="2984183" cy="502834"/>
          </a:xfrm>
          <a:prstGeom prst="rect">
            <a:avLst/>
          </a:prstGeom>
        </p:spPr>
        <p:txBody>
          <a:bodyPr vert="horz" lIns="96589" tIns="48294" rIns="96589" bIns="48294" rtlCol="0" anchor="b"/>
          <a:lstStyle>
            <a:lvl1pPr algn="l">
              <a:defRPr sz="1300"/>
            </a:lvl1pPr>
          </a:lstStyle>
          <a:p>
            <a:endParaRPr lang="en-GB"/>
          </a:p>
        </p:txBody>
      </p:sp>
      <p:sp>
        <p:nvSpPr>
          <p:cNvPr id="7" name="Slide Number Placeholder 6"/>
          <p:cNvSpPr>
            <a:spLocks noGrp="1"/>
          </p:cNvSpPr>
          <p:nvPr>
            <p:ph type="sldNum" sz="quarter" idx="5"/>
          </p:nvPr>
        </p:nvSpPr>
        <p:spPr>
          <a:xfrm>
            <a:off x="3900800" y="9519056"/>
            <a:ext cx="2984183" cy="502834"/>
          </a:xfrm>
          <a:prstGeom prst="rect">
            <a:avLst/>
          </a:prstGeom>
        </p:spPr>
        <p:txBody>
          <a:bodyPr vert="horz" lIns="96589" tIns="48294" rIns="96589" bIns="48294" rtlCol="0" anchor="b"/>
          <a:lstStyle>
            <a:lvl1pPr algn="r">
              <a:defRPr sz="1300"/>
            </a:lvl1pPr>
          </a:lstStyle>
          <a:p>
            <a:fld id="{0B5BEF6D-42B3-4659-9BD7-607458CCCE31}" type="slidenum">
              <a:rPr lang="en-GB" smtClean="0"/>
              <a:t>‹#›</a:t>
            </a:fld>
            <a:endParaRPr lang="en-GB"/>
          </a:p>
        </p:txBody>
      </p:sp>
    </p:spTree>
    <p:extLst>
      <p:ext uri="{BB962C8B-B14F-4D97-AF65-F5344CB8AC3E}">
        <p14:creationId xmlns:p14="http://schemas.microsoft.com/office/powerpoint/2010/main" val="3149330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allemotionsareok.wpcomstaging.com/courses/mindful-emotion-coaching/"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vimeo.com/223054586"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5BEF6D-42B3-4659-9BD7-607458CCCE31}" type="slidenum">
              <a:rPr lang="en-GB" smtClean="0"/>
              <a:t>1</a:t>
            </a:fld>
            <a:endParaRPr lang="en-GB"/>
          </a:p>
        </p:txBody>
      </p:sp>
    </p:spTree>
    <p:extLst>
      <p:ext uri="{BB962C8B-B14F-4D97-AF65-F5344CB8AC3E}">
        <p14:creationId xmlns:p14="http://schemas.microsoft.com/office/powerpoint/2010/main" val="2688134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5BEF6D-42B3-4659-9BD7-607458CCCE31}" type="slidenum">
              <a:rPr lang="en-GB" smtClean="0"/>
              <a:t>2</a:t>
            </a:fld>
            <a:endParaRPr lang="en-GB"/>
          </a:p>
        </p:txBody>
      </p:sp>
    </p:spTree>
    <p:extLst>
      <p:ext uri="{BB962C8B-B14F-4D97-AF65-F5344CB8AC3E}">
        <p14:creationId xmlns:p14="http://schemas.microsoft.com/office/powerpoint/2010/main" val="1193192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7620E937-0FDE-6C57-DEFB-7672AABBF4BF}"/>
              </a:ext>
            </a:extLst>
          </p:cNvPr>
          <p:cNvSpPr>
            <a:spLocks noGrp="1" noRot="1" noChangeAspect="1" noTextEdit="1"/>
          </p:cNvSpPr>
          <p:nvPr>
            <p:ph type="sldImg"/>
          </p:nvPr>
        </p:nvSpPr>
        <p:spPr>
          <a:ln/>
        </p:spPr>
      </p:sp>
      <p:sp>
        <p:nvSpPr>
          <p:cNvPr id="33795" name="Notes Placeholder 2">
            <a:extLst>
              <a:ext uri="{FF2B5EF4-FFF2-40B4-BE49-F238E27FC236}">
                <a16:creationId xmlns:a16="http://schemas.microsoft.com/office/drawing/2014/main" id="{EDC62226-1FF3-EF04-F04F-7BEFB65A57DA}"/>
              </a:ext>
            </a:extLst>
          </p:cNvPr>
          <p:cNvSpPr txBox="1">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hangingPunct="1"/>
            <a:r>
              <a:rPr lang="en-GB" altLang="en-US" dirty="0">
                <a:latin typeface="Calibri" panose="020F0502020204030204" pitchFamily="34" charset="0"/>
              </a:rPr>
              <a:t>YS and NHS foundation trust are co-deliverers of the MHST contract for Somerset. We work with schools to provide early MH support and develop a WSA to mental health and wellbeing.</a:t>
            </a:r>
          </a:p>
        </p:txBody>
      </p:sp>
      <p:sp>
        <p:nvSpPr>
          <p:cNvPr id="33796" name="Slide Number Placeholder 3">
            <a:extLst>
              <a:ext uri="{FF2B5EF4-FFF2-40B4-BE49-F238E27FC236}">
                <a16:creationId xmlns:a16="http://schemas.microsoft.com/office/drawing/2014/main" id="{55F1CC7E-724F-F33D-74D1-F7EB066139B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0C0C6DC2-E367-4477-9C11-0E6EABECBDB1}" type="slidenum">
              <a:rPr altLang="en-US" smtClean="0">
                <a:solidFill>
                  <a:srgbClr val="000000"/>
                </a:solidFill>
              </a:rPr>
              <a:pPr fontAlgn="base">
                <a:spcBef>
                  <a:spcPct val="0"/>
                </a:spcBef>
                <a:spcAft>
                  <a:spcPct val="0"/>
                </a:spcAft>
              </a:pPr>
              <a:t>3</a:t>
            </a:fld>
            <a:endParaRPr altLang="en-US">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5BEF6D-42B3-4659-9BD7-607458CCCE31}" type="slidenum">
              <a:rPr lang="en-GB" smtClean="0"/>
              <a:t>4</a:t>
            </a:fld>
            <a:endParaRPr lang="en-GB"/>
          </a:p>
        </p:txBody>
      </p:sp>
    </p:spTree>
    <p:extLst>
      <p:ext uri="{BB962C8B-B14F-4D97-AF65-F5344CB8AC3E}">
        <p14:creationId xmlns:p14="http://schemas.microsoft.com/office/powerpoint/2010/main" val="1072051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D40C6A29-4676-420C-BBE3-ACC2B80F64D4}" type="slidenum">
              <a:rPr lang="en-US" smtClean="0"/>
              <a:t>5</a:t>
            </a:fld>
            <a:endParaRPr lang="en-US"/>
          </a:p>
        </p:txBody>
      </p:sp>
    </p:spTree>
    <p:extLst>
      <p:ext uri="{BB962C8B-B14F-4D97-AF65-F5344CB8AC3E}">
        <p14:creationId xmlns:p14="http://schemas.microsoft.com/office/powerpoint/2010/main" val="4477222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Pruning – brain has a sort out, which will mean that some of the skills we've learnt to manage our emotions get cut away, so we'll find keeping a lid on everything difficult.</a:t>
            </a:r>
            <a:endParaRPr lang="en-GB"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D40C6A29-4676-420C-BBE3-ACC2B80F64D4}" type="slidenum">
              <a:rPr lang="en-US" smtClean="0"/>
              <a:t>6</a:t>
            </a:fld>
            <a:endParaRPr lang="en-US"/>
          </a:p>
        </p:txBody>
      </p:sp>
    </p:spTree>
    <p:extLst>
      <p:ext uri="{BB962C8B-B14F-4D97-AF65-F5344CB8AC3E}">
        <p14:creationId xmlns:p14="http://schemas.microsoft.com/office/powerpoint/2010/main" val="19832253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We need anxiety – is it enhancing life, keeping us safe, helping us prepare and perform?</a:t>
            </a: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But it can be negative! (often? Lasts long (longer than the trigger, does it cause barriers to doing things they like and need to do, and does it exceed the level of threat? Difficult to control)</a:t>
            </a: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-Is it disproportionate?</a:t>
            </a:r>
          </a:p>
          <a:p>
            <a:endParaRPr lang="en-GB" dirty="0"/>
          </a:p>
          <a:p>
            <a:r>
              <a:rPr lang="en-GB" dirty="0"/>
              <a:t>Is it dangerous? </a:t>
            </a:r>
          </a:p>
          <a:p>
            <a:r>
              <a:rPr lang="en-GB" dirty="0"/>
              <a:t>- </a:t>
            </a:r>
            <a:r>
              <a:rPr lang="en-GB" dirty="0" err="1"/>
              <a:t>eg</a:t>
            </a:r>
            <a:r>
              <a:rPr lang="en-GB" dirty="0"/>
              <a:t> bullying</a:t>
            </a:r>
          </a:p>
          <a:p>
            <a:endParaRPr lang="en-GB" dirty="0"/>
          </a:p>
          <a:p>
            <a:r>
              <a:rPr lang="en-GB" dirty="0"/>
              <a:t>We DON’T want to eliminate anxiety – we just want to be able to better manage it</a:t>
            </a:r>
          </a:p>
        </p:txBody>
      </p:sp>
      <p:sp>
        <p:nvSpPr>
          <p:cNvPr id="4" name="Slide Number Placeholder 3"/>
          <p:cNvSpPr>
            <a:spLocks noGrp="1"/>
          </p:cNvSpPr>
          <p:nvPr>
            <p:ph type="sldNum" sz="quarter" idx="5"/>
          </p:nvPr>
        </p:nvSpPr>
        <p:spPr/>
        <p:txBody>
          <a:bodyPr/>
          <a:lstStyle/>
          <a:p>
            <a:fld id="{0B5BEF6D-42B3-4659-9BD7-607458CCCE31}" type="slidenum">
              <a:rPr lang="en-GB" smtClean="0"/>
              <a:t>7</a:t>
            </a:fld>
            <a:endParaRPr lang="en-GB"/>
          </a:p>
        </p:txBody>
      </p:sp>
    </p:spTree>
    <p:extLst>
      <p:ext uri="{BB962C8B-B14F-4D97-AF65-F5344CB8AC3E}">
        <p14:creationId xmlns:p14="http://schemas.microsoft.com/office/powerpoint/2010/main" val="34283531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0B5BEF6D-42B3-4659-9BD7-607458CCCE31}" type="slidenum">
              <a:rPr lang="en-GB" smtClean="0"/>
              <a:t>8</a:t>
            </a:fld>
            <a:endParaRPr lang="en-GB"/>
          </a:p>
        </p:txBody>
      </p:sp>
    </p:spTree>
    <p:extLst>
      <p:ext uri="{BB962C8B-B14F-4D97-AF65-F5344CB8AC3E}">
        <p14:creationId xmlns:p14="http://schemas.microsoft.com/office/powerpoint/2010/main" val="40483937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US" dirty="0"/>
              <a:t>How parents respond can assist their child to overcome which fears – emotion coaching can support this.</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0B5BEF6D-42B3-4659-9BD7-607458CCCE31}" type="slidenum">
              <a:rPr lang="en-GB" smtClean="0"/>
              <a:t>9</a:t>
            </a:fld>
            <a:endParaRPr lang="en-GB"/>
          </a:p>
        </p:txBody>
      </p:sp>
    </p:spTree>
    <p:extLst>
      <p:ext uri="{BB962C8B-B14F-4D97-AF65-F5344CB8AC3E}">
        <p14:creationId xmlns:p14="http://schemas.microsoft.com/office/powerpoint/2010/main" val="2083023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Thoughts are the FUEL of anxiety</a:t>
            </a:r>
          </a:p>
        </p:txBody>
      </p:sp>
      <p:sp>
        <p:nvSpPr>
          <p:cNvPr id="4" name="Slide Number Placeholder 3"/>
          <p:cNvSpPr>
            <a:spLocks noGrp="1"/>
          </p:cNvSpPr>
          <p:nvPr>
            <p:ph type="sldNum" sz="quarter" idx="5"/>
          </p:nvPr>
        </p:nvSpPr>
        <p:spPr/>
        <p:txBody>
          <a:bodyPr/>
          <a:lstStyle/>
          <a:p>
            <a:fld id="{0B5BEF6D-42B3-4659-9BD7-607458CCCE31}" type="slidenum">
              <a:rPr lang="en-GB" smtClean="0"/>
              <a:t>10</a:t>
            </a:fld>
            <a:endParaRPr lang="en-GB"/>
          </a:p>
        </p:txBody>
      </p:sp>
    </p:spTree>
    <p:extLst>
      <p:ext uri="{BB962C8B-B14F-4D97-AF65-F5344CB8AC3E}">
        <p14:creationId xmlns:p14="http://schemas.microsoft.com/office/powerpoint/2010/main" val="22212192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5BEF6D-42B3-4659-9BD7-607458CCCE31}" type="slidenum">
              <a:rPr lang="en-GB" smtClean="0"/>
              <a:t>11</a:t>
            </a:fld>
            <a:endParaRPr lang="en-GB"/>
          </a:p>
        </p:txBody>
      </p:sp>
    </p:spTree>
    <p:extLst>
      <p:ext uri="{BB962C8B-B14F-4D97-AF65-F5344CB8AC3E}">
        <p14:creationId xmlns:p14="http://schemas.microsoft.com/office/powerpoint/2010/main" val="5196327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Avoiding causes short term relief – but this enhances that avoidance is the answer to solving the issue</a:t>
            </a:r>
          </a:p>
          <a:p>
            <a:endParaRPr lang="en-GB" dirty="0"/>
          </a:p>
          <a:p>
            <a:r>
              <a:rPr lang="en-GB" dirty="0"/>
              <a:t>Missed ops for learning - if the danger is disproportionate, we need to be actively learning this</a:t>
            </a:r>
          </a:p>
          <a:p>
            <a:endParaRPr lang="en-GB" dirty="0"/>
          </a:p>
          <a:p>
            <a:r>
              <a:rPr lang="en-GB" dirty="0"/>
              <a:t>Safety behaviours can stop us learning. If we do something new and we think we only succeeded because of X we are missing learning</a:t>
            </a:r>
          </a:p>
          <a:p>
            <a:endParaRPr lang="en-GB" dirty="0"/>
          </a:p>
          <a:p>
            <a:r>
              <a:rPr lang="en-GB" dirty="0"/>
              <a:t>Reassurance – important and natural, anxiety is horrible and watching it can be even worse.</a:t>
            </a:r>
          </a:p>
          <a:p>
            <a:r>
              <a:rPr lang="en-GB" dirty="0"/>
              <a:t>I want to say – it’s okay and important to reassure, but as independence grows, we need to help them take a curious approach – especially if seeing a pattern</a:t>
            </a:r>
          </a:p>
          <a:p>
            <a:r>
              <a:rPr lang="en-GB" dirty="0"/>
              <a:t>ACKNOWLEGE the FEELING</a:t>
            </a:r>
          </a:p>
          <a:p>
            <a:r>
              <a:rPr lang="en-GB" dirty="0"/>
              <a:t>(</a:t>
            </a:r>
            <a:r>
              <a:rPr lang="en-GB" dirty="0" err="1"/>
              <a:t>eg</a:t>
            </a:r>
            <a:r>
              <a:rPr lang="en-GB" dirty="0"/>
              <a:t> reassurance 1</a:t>
            </a:r>
            <a:r>
              <a:rPr lang="en-GB" baseline="30000" dirty="0"/>
              <a:t>st</a:t>
            </a:r>
            <a:r>
              <a:rPr lang="en-GB" dirty="0"/>
              <a:t> time, 2</a:t>
            </a:r>
            <a:r>
              <a:rPr lang="en-GB" baseline="30000" dirty="0"/>
              <a:t>nd</a:t>
            </a:r>
            <a:r>
              <a:rPr lang="en-GB" dirty="0"/>
              <a:t> time, well what do you think, how can you manage this? Problem solving? / lets find out)</a:t>
            </a:r>
          </a:p>
          <a:p>
            <a:endParaRPr lang="en-GB" dirty="0"/>
          </a:p>
          <a:p>
            <a:r>
              <a:rPr lang="en-GB" dirty="0"/>
              <a:t>-problem solving</a:t>
            </a:r>
          </a:p>
          <a:p>
            <a:r>
              <a:rPr lang="en-GB" dirty="0"/>
              <a:t>-app for convos</a:t>
            </a:r>
          </a:p>
        </p:txBody>
      </p:sp>
      <p:sp>
        <p:nvSpPr>
          <p:cNvPr id="4" name="Slide Number Placeholder 3"/>
          <p:cNvSpPr>
            <a:spLocks noGrp="1"/>
          </p:cNvSpPr>
          <p:nvPr>
            <p:ph type="sldNum" sz="quarter" idx="5"/>
          </p:nvPr>
        </p:nvSpPr>
        <p:spPr/>
        <p:txBody>
          <a:bodyPr/>
          <a:lstStyle/>
          <a:p>
            <a:fld id="{0B5BEF6D-42B3-4659-9BD7-607458CCCE31}" type="slidenum">
              <a:rPr lang="en-GB" smtClean="0"/>
              <a:t>13</a:t>
            </a:fld>
            <a:endParaRPr lang="en-GB"/>
          </a:p>
        </p:txBody>
      </p:sp>
    </p:spTree>
    <p:extLst>
      <p:ext uri="{BB962C8B-B14F-4D97-AF65-F5344CB8AC3E}">
        <p14:creationId xmlns:p14="http://schemas.microsoft.com/office/powerpoint/2010/main" val="26658338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0B5BEF6D-42B3-4659-9BD7-607458CCCE31}" type="slidenum">
              <a:rPr lang="en-GB" smtClean="0"/>
              <a:t>15</a:t>
            </a:fld>
            <a:endParaRPr lang="en-GB"/>
          </a:p>
        </p:txBody>
      </p:sp>
    </p:spTree>
    <p:extLst>
      <p:ext uri="{BB962C8B-B14F-4D97-AF65-F5344CB8AC3E}">
        <p14:creationId xmlns:p14="http://schemas.microsoft.com/office/powerpoint/2010/main" val="3953114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aea59e8dfe_0_12:notes"/>
          <p:cNvSpPr>
            <a:spLocks noGrp="1" noRot="1" noChangeAspect="1"/>
          </p:cNvSpPr>
          <p:nvPr>
            <p:ph type="sldImg" idx="2"/>
          </p:nvPr>
        </p:nvSpPr>
        <p:spPr>
          <a:xfrm>
            <a:off x="103188" y="750888"/>
            <a:ext cx="6680200"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aea59e8dfe_0_12:notes"/>
          <p:cNvSpPr txBox="1">
            <a:spLocks noGrp="1"/>
          </p:cNvSpPr>
          <p:nvPr>
            <p:ph type="body" idx="1"/>
          </p:nvPr>
        </p:nvSpPr>
        <p:spPr>
          <a:xfrm>
            <a:off x="688658" y="4760400"/>
            <a:ext cx="5509261" cy="4509849"/>
          </a:xfrm>
          <a:prstGeom prst="rect">
            <a:avLst/>
          </a:prstGeom>
        </p:spPr>
        <p:txBody>
          <a:bodyPr spcFirstLastPara="1" wrap="square" lIns="96573" tIns="96573" rIns="96573" bIns="96573" anchor="t" anchorCtr="0">
            <a:noAutofit/>
          </a:bodyPr>
          <a:lstStyle/>
          <a:p>
            <a:r>
              <a:rPr lang="en-GB" dirty="0"/>
              <a:t>Be curious – thoughts are the fuel to anxiety / we need to learn what they are to know what the YP needs to learn to overcome them</a:t>
            </a:r>
          </a:p>
          <a:p>
            <a:endParaRPr lang="en-GB" dirty="0"/>
          </a:p>
          <a:p>
            <a:r>
              <a:rPr lang="en-GB" dirty="0"/>
              <a:t>Think carefully about what questions you ask</a:t>
            </a:r>
          </a:p>
          <a:p>
            <a:endParaRPr lang="en-GB" dirty="0"/>
          </a:p>
          <a:p>
            <a:r>
              <a:rPr lang="en-GB" dirty="0"/>
              <a:t>Ask them to scale how their day has been...1-10, ask about differences</a:t>
            </a:r>
          </a:p>
          <a:p>
            <a:endParaRPr lang="en-GB" dirty="0">
              <a:cs typeface="Calibri"/>
            </a:endParaRPr>
          </a:p>
          <a:p>
            <a:r>
              <a:rPr lang="en-GB" dirty="0">
                <a:cs typeface="Calibri"/>
              </a:rPr>
              <a:t>Use WIN (I Wonder, I imagine, I notice)</a:t>
            </a:r>
          </a:p>
          <a:p>
            <a:endParaRPr lang="en-GB" dirty="0"/>
          </a:p>
          <a:p>
            <a:r>
              <a:rPr lang="en-GB" dirty="0"/>
              <a:t>Normalise - I could see that ? was upset today but still went in, what did they do to help them? It’s normal to worry about your spellings test, it shows you care about doing well.</a:t>
            </a:r>
            <a:endParaRPr dirty="0"/>
          </a:p>
          <a:p>
            <a:endParaRPr dirty="0"/>
          </a:p>
          <a:p>
            <a:r>
              <a:rPr lang="en-GB" dirty="0"/>
              <a:t>Encourage independence - small things, choosing how they have their hair, what clothes to wear at the weekend. Anything that can help them to see what they are capable of..</a:t>
            </a:r>
            <a:endParaRPr dirty="0"/>
          </a:p>
          <a:p>
            <a:endParaRPr dirty="0"/>
          </a:p>
          <a:p>
            <a:r>
              <a:rPr lang="en-GB" dirty="0"/>
              <a:t>Praise and Reward - I’m sure already you notice all the positive things your children do - highlighting these positives more is helping to increase their self belief - make sure it’s specific e.g. “you were great going into school today” could be “ When you went into school today you left me at the gate and I really liked that we hugged and you went in without tears” Letting them know exactly what they did that was good</a:t>
            </a:r>
            <a:endParaRPr dirty="0"/>
          </a:p>
          <a:p>
            <a:r>
              <a:rPr lang="en-GB" dirty="0"/>
              <a:t>Rewards - mixed responses from this - is it bribery? Are they only doing it because of the reward? It doesn’t have to be expensive or even cost anything….watch a film together, a friend to tea, a sleepover, baking together</a:t>
            </a:r>
            <a:endParaRPr dirty="0"/>
          </a:p>
          <a:p>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5BEF6D-42B3-4659-9BD7-607458CCCE31}" type="slidenum">
              <a:rPr lang="en-GB" smtClean="0"/>
              <a:t>17</a:t>
            </a:fld>
            <a:endParaRPr lang="en-GB"/>
          </a:p>
        </p:txBody>
      </p:sp>
    </p:spTree>
    <p:extLst>
      <p:ext uri="{BB962C8B-B14F-4D97-AF65-F5344CB8AC3E}">
        <p14:creationId xmlns:p14="http://schemas.microsoft.com/office/powerpoint/2010/main" val="32914160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Anxiety lessens with repeated exposure</a:t>
            </a: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Calmness and confidence are not just natural emotions – they are skills that we learn</a:t>
            </a:r>
          </a:p>
          <a:p>
            <a:endParaRPr lang="en-GB" dirty="0"/>
          </a:p>
          <a:p>
            <a:pPr>
              <a:lnSpc>
                <a:spcPct val="107000"/>
              </a:lnSpc>
              <a:spcAft>
                <a:spcPts val="800"/>
              </a:spcAf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We overestimate the danger</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We underestimate our ability to cope</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r>
              <a:rPr lang="en-GB" dirty="0"/>
              <a:t>We want a fair and proportionate response to the danger</a:t>
            </a:r>
          </a:p>
          <a:p>
            <a:r>
              <a:rPr lang="en-GB" dirty="0"/>
              <a:t>We can think of this as “taking our thoughts to court”</a:t>
            </a:r>
          </a:p>
          <a:p>
            <a:endParaRPr lang="en-GB" dirty="0"/>
          </a:p>
        </p:txBody>
      </p:sp>
      <p:sp>
        <p:nvSpPr>
          <p:cNvPr id="4" name="Slide Number Placeholder 3"/>
          <p:cNvSpPr>
            <a:spLocks noGrp="1"/>
          </p:cNvSpPr>
          <p:nvPr>
            <p:ph type="sldNum" sz="quarter" idx="5"/>
          </p:nvPr>
        </p:nvSpPr>
        <p:spPr/>
        <p:txBody>
          <a:bodyPr/>
          <a:lstStyle/>
          <a:p>
            <a:fld id="{0B5BEF6D-42B3-4659-9BD7-607458CCCE31}" type="slidenum">
              <a:rPr lang="en-GB" smtClean="0"/>
              <a:t>18</a:t>
            </a:fld>
            <a:endParaRPr lang="en-GB"/>
          </a:p>
        </p:txBody>
      </p:sp>
    </p:spTree>
    <p:extLst>
      <p:ext uri="{BB962C8B-B14F-4D97-AF65-F5344CB8AC3E}">
        <p14:creationId xmlns:p14="http://schemas.microsoft.com/office/powerpoint/2010/main" val="35191082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Gradual exposure to situations help us to “habituate to anxiety” over time</a:t>
            </a:r>
          </a:p>
          <a:p>
            <a:r>
              <a:rPr lang="en-GB" dirty="0"/>
              <a:t>This is not about a “leap of faith” or jumping in headfirst</a:t>
            </a:r>
          </a:p>
          <a:p>
            <a:endParaRPr lang="en-GB" dirty="0"/>
          </a:p>
          <a:p>
            <a:r>
              <a:rPr lang="en-GB" dirty="0"/>
              <a:t>Allow for new information – learning and “pruning” our synapses</a:t>
            </a:r>
          </a:p>
          <a:p>
            <a:r>
              <a:rPr lang="en-GB" dirty="0"/>
              <a:t>This should be planned and a step-by-step approach – starting with things the child can already do</a:t>
            </a:r>
          </a:p>
          <a:p>
            <a:r>
              <a:rPr lang="en-GB" dirty="0"/>
              <a:t>(rewards can be useful)</a:t>
            </a:r>
          </a:p>
          <a:p>
            <a:r>
              <a:rPr lang="en-GB" dirty="0"/>
              <a:t>Be mindful of safety behaviours</a:t>
            </a:r>
          </a:p>
          <a:p>
            <a:r>
              <a:rPr lang="en-GB" dirty="0"/>
              <a:t>E.g. chewing gum made me feel less sick – it helps but that doesn’t teach us anything about the actual situation</a:t>
            </a:r>
          </a:p>
          <a:p>
            <a:endParaRPr lang="en-GB" dirty="0"/>
          </a:p>
          <a:p>
            <a:r>
              <a:rPr lang="en-GB" dirty="0"/>
              <a:t>Be aware of REAL DANGERS – if there is risk (e.g. bullying) this needs direct intervention, not anxiety support</a:t>
            </a:r>
          </a:p>
          <a:p>
            <a:endParaRPr lang="en-GB" dirty="0"/>
          </a:p>
        </p:txBody>
      </p:sp>
      <p:sp>
        <p:nvSpPr>
          <p:cNvPr id="4" name="Slide Number Placeholder 3"/>
          <p:cNvSpPr>
            <a:spLocks noGrp="1"/>
          </p:cNvSpPr>
          <p:nvPr>
            <p:ph type="sldNum" sz="quarter" idx="5"/>
          </p:nvPr>
        </p:nvSpPr>
        <p:spPr/>
        <p:txBody>
          <a:bodyPr/>
          <a:lstStyle/>
          <a:p>
            <a:fld id="{0B5BEF6D-42B3-4659-9BD7-607458CCCE31}" type="slidenum">
              <a:rPr lang="en-GB" smtClean="0"/>
              <a:t>19</a:t>
            </a:fld>
            <a:endParaRPr lang="en-GB"/>
          </a:p>
        </p:txBody>
      </p:sp>
    </p:spTree>
    <p:extLst>
      <p:ext uri="{BB962C8B-B14F-4D97-AF65-F5344CB8AC3E}">
        <p14:creationId xmlns:p14="http://schemas.microsoft.com/office/powerpoint/2010/main" val="35156350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Don’t have all the answers</a:t>
            </a:r>
          </a:p>
          <a:p>
            <a:r>
              <a:rPr lang="en-GB" dirty="0"/>
              <a:t>Acknowledge upset</a:t>
            </a:r>
          </a:p>
          <a:p>
            <a:r>
              <a:rPr lang="en-GB" dirty="0"/>
              <a:t>We have some apps for self-soothing, might prompt that as a possibility to encourage independence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cs typeface="Calibri"/>
              </a:rPr>
              <a:t>– we can be supportive without being at beck and call</a:t>
            </a:r>
          </a:p>
          <a:p>
            <a:endParaRPr lang="en-GB" dirty="0"/>
          </a:p>
        </p:txBody>
      </p:sp>
      <p:sp>
        <p:nvSpPr>
          <p:cNvPr id="4" name="Slide Number Placeholder 3"/>
          <p:cNvSpPr>
            <a:spLocks noGrp="1"/>
          </p:cNvSpPr>
          <p:nvPr>
            <p:ph type="sldNum" sz="quarter" idx="5"/>
          </p:nvPr>
        </p:nvSpPr>
        <p:spPr/>
        <p:txBody>
          <a:bodyPr/>
          <a:lstStyle/>
          <a:p>
            <a:fld id="{0B5BEF6D-42B3-4659-9BD7-607458CCCE31}" type="slidenum">
              <a:rPr lang="en-GB" smtClean="0"/>
              <a:t>20</a:t>
            </a:fld>
            <a:endParaRPr lang="en-GB"/>
          </a:p>
        </p:txBody>
      </p:sp>
    </p:spTree>
    <p:extLst>
      <p:ext uri="{BB962C8B-B14F-4D97-AF65-F5344CB8AC3E}">
        <p14:creationId xmlns:p14="http://schemas.microsoft.com/office/powerpoint/2010/main" val="37132605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Mindful Emotion Coaching Beginner Level – All Emotions are OK (wpcomstaging.com)</a:t>
            </a:r>
            <a:endParaRPr lang="en-US" dirty="0"/>
          </a:p>
          <a:p>
            <a:r>
              <a:rPr lang="en-GB" b="1" dirty="0"/>
              <a:t>use code </a:t>
            </a:r>
            <a:r>
              <a:rPr lang="en-GB" b="1" dirty="0" err="1"/>
              <a:t>Alpiri</a:t>
            </a:r>
            <a:endParaRPr lang="en-US" b="1" dirty="0">
              <a:cs typeface="Calibri"/>
            </a:endParaRPr>
          </a:p>
          <a:p>
            <a:r>
              <a:rPr lang="en-GB" dirty="0"/>
              <a:t>Emotions are most damaging when we are on our own with them.</a:t>
            </a:r>
            <a:endParaRPr lang="en-GB" dirty="0">
              <a:cs typeface="Calibri"/>
            </a:endParaRPr>
          </a:p>
          <a:p>
            <a:endParaRPr lang="en-GB" dirty="0"/>
          </a:p>
          <a:p>
            <a:r>
              <a:rPr lang="en-GB" dirty="0"/>
              <a:t>Listening: Use example of venting to a friend – you just want them to listen. Stop yourself from jumping in and fixing. Try not to make assumptions or judgements. Don’t be afraid of silence. They may need time to find the right words – may have lots of noise in their heads.</a:t>
            </a:r>
            <a:endParaRPr lang="en-GB" dirty="0">
              <a:cs typeface="Calibri"/>
            </a:endParaRPr>
          </a:p>
          <a:p>
            <a:endParaRPr lang="en-GB" dirty="0"/>
          </a:p>
          <a:p>
            <a:r>
              <a:rPr lang="en-GB" dirty="0"/>
              <a:t>Don’t be afraid to ask them directly if they are thinking of taking their own lives, or have they thought of suicide if that is a concern of yours.</a:t>
            </a:r>
            <a:endParaRPr lang="en-GB" dirty="0">
              <a:cs typeface="Calibri"/>
            </a:endParaRPr>
          </a:p>
          <a:p>
            <a:endParaRPr lang="en-GB" dirty="0"/>
          </a:p>
          <a:p>
            <a:pPr defTabSz="965886">
              <a:defRPr/>
            </a:pPr>
            <a:r>
              <a:rPr lang="en-GB" dirty="0"/>
              <a:t>WIN. I wonder, I imagine, I notice</a:t>
            </a:r>
            <a:endParaRPr lang="en-GB" dirty="0">
              <a:cs typeface="Calibri"/>
            </a:endParaRPr>
          </a:p>
          <a:p>
            <a:endParaRPr lang="en-GB" dirty="0"/>
          </a:p>
          <a:p>
            <a:r>
              <a:rPr lang="en-GB" dirty="0"/>
              <a:t>Resources:</a:t>
            </a:r>
            <a:endParaRPr lang="en-GB" dirty="0">
              <a:cs typeface="Calibri"/>
            </a:endParaRPr>
          </a:p>
          <a:p>
            <a:r>
              <a:rPr lang="en-GB" dirty="0"/>
              <a:t>If you have particular concerns over issues such as self injury or disordered eating, we have information booklets here that will be able to guide you in those specific circumstances</a:t>
            </a:r>
            <a:endParaRPr lang="en-GB" dirty="0">
              <a:cs typeface="Calibri"/>
            </a:endParaRPr>
          </a:p>
          <a:p>
            <a:endParaRPr lang="en-GB" dirty="0"/>
          </a:p>
          <a:p>
            <a:r>
              <a:rPr lang="en-GB" dirty="0"/>
              <a:t>Every child needs three key things:</a:t>
            </a:r>
            <a:endParaRPr lang="en-GB" dirty="0">
              <a:cs typeface="Calibri"/>
            </a:endParaRPr>
          </a:p>
          <a:p>
            <a:pPr marL="375621" indent="-375621">
              <a:buFont typeface="Arial" panose="020B0604020202020204" pitchFamily="34" charset="0"/>
              <a:buChar char="•"/>
            </a:pPr>
            <a:r>
              <a:rPr lang="en-GB" dirty="0"/>
              <a:t>Love</a:t>
            </a:r>
            <a:endParaRPr lang="en-GB" dirty="0">
              <a:cs typeface="Calibri"/>
            </a:endParaRPr>
          </a:p>
          <a:p>
            <a:pPr marL="375621" indent="-375621">
              <a:buFont typeface="Arial" panose="020B0604020202020204" pitchFamily="34" charset="0"/>
              <a:buChar char="•"/>
            </a:pPr>
            <a:r>
              <a:rPr lang="en-GB" dirty="0"/>
              <a:t>Security &amp; safety</a:t>
            </a:r>
            <a:endParaRPr lang="en-GB" dirty="0">
              <a:cs typeface="Calibri"/>
            </a:endParaRPr>
          </a:p>
          <a:p>
            <a:pPr marL="375621" indent="-375621">
              <a:buFont typeface="Arial" panose="020B0604020202020204" pitchFamily="34" charset="0"/>
              <a:buChar char="•"/>
            </a:pPr>
            <a:r>
              <a:rPr lang="en-GB" dirty="0"/>
              <a:t>Understanding</a:t>
            </a:r>
            <a:endParaRPr lang="en-GB" dirty="0">
              <a:cs typeface="Calibri"/>
            </a:endParaRPr>
          </a:p>
          <a:p>
            <a:endParaRPr lang="en-GB" dirty="0"/>
          </a:p>
          <a:p>
            <a:r>
              <a:rPr lang="en-GB" dirty="0"/>
              <a:t>Emotions are only damaging when we feel alone with them.</a:t>
            </a:r>
            <a:endParaRPr lang="en-GB" dirty="0">
              <a:cs typeface="Calibri"/>
            </a:endParaRPr>
          </a:p>
          <a:p>
            <a:endParaRPr lang="en-GB" dirty="0"/>
          </a:p>
        </p:txBody>
      </p:sp>
      <p:sp>
        <p:nvSpPr>
          <p:cNvPr id="4" name="Slide Number Placeholder 3"/>
          <p:cNvSpPr>
            <a:spLocks noGrp="1"/>
          </p:cNvSpPr>
          <p:nvPr>
            <p:ph type="sldNum" sz="quarter" idx="5"/>
          </p:nvPr>
        </p:nvSpPr>
        <p:spPr/>
        <p:txBody>
          <a:bodyPr/>
          <a:lstStyle/>
          <a:p>
            <a:fld id="{0B5BEF6D-42B3-4659-9BD7-607458CCCE31}" type="slidenum">
              <a:rPr lang="en-GB" smtClean="0"/>
              <a:t>21</a:t>
            </a:fld>
            <a:endParaRPr lang="en-GB"/>
          </a:p>
        </p:txBody>
      </p:sp>
    </p:spTree>
    <p:extLst>
      <p:ext uri="{BB962C8B-B14F-4D97-AF65-F5344CB8AC3E}">
        <p14:creationId xmlns:p14="http://schemas.microsoft.com/office/powerpoint/2010/main" val="2570680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Worry management</a:t>
            </a: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p>
        </p:txBody>
      </p:sp>
      <p:sp>
        <p:nvSpPr>
          <p:cNvPr id="4" name="Slide Number Placeholder 3"/>
          <p:cNvSpPr>
            <a:spLocks noGrp="1"/>
          </p:cNvSpPr>
          <p:nvPr>
            <p:ph type="sldNum" sz="quarter" idx="5"/>
          </p:nvPr>
        </p:nvSpPr>
        <p:spPr/>
        <p:txBody>
          <a:bodyPr/>
          <a:lstStyle/>
          <a:p>
            <a:fld id="{0B5BEF6D-42B3-4659-9BD7-607458CCCE31}" type="slidenum">
              <a:rPr lang="en-GB" smtClean="0"/>
              <a:t>22</a:t>
            </a:fld>
            <a:endParaRPr lang="en-GB"/>
          </a:p>
        </p:txBody>
      </p:sp>
    </p:spTree>
    <p:extLst>
      <p:ext uri="{BB962C8B-B14F-4D97-AF65-F5344CB8AC3E}">
        <p14:creationId xmlns:p14="http://schemas.microsoft.com/office/powerpoint/2010/main" val="24351520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Worry management</a:t>
            </a: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p>
        </p:txBody>
      </p:sp>
      <p:sp>
        <p:nvSpPr>
          <p:cNvPr id="4" name="Slide Number Placeholder 3"/>
          <p:cNvSpPr>
            <a:spLocks noGrp="1"/>
          </p:cNvSpPr>
          <p:nvPr>
            <p:ph type="sldNum" sz="quarter" idx="5"/>
          </p:nvPr>
        </p:nvSpPr>
        <p:spPr/>
        <p:txBody>
          <a:bodyPr/>
          <a:lstStyle/>
          <a:p>
            <a:fld id="{0B5BEF6D-42B3-4659-9BD7-607458CCCE31}" type="slidenum">
              <a:rPr lang="en-GB" smtClean="0"/>
              <a:t>23</a:t>
            </a:fld>
            <a:endParaRPr lang="en-GB"/>
          </a:p>
        </p:txBody>
      </p:sp>
    </p:spTree>
    <p:extLst>
      <p:ext uri="{BB962C8B-B14F-4D97-AF65-F5344CB8AC3E}">
        <p14:creationId xmlns:p14="http://schemas.microsoft.com/office/powerpoint/2010/main" val="10328699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r>
              <a:rPr lang="en-GB"/>
              <a:t>Importance of catching MH concerns early – they may not even realise</a:t>
            </a:r>
            <a:endParaRPr lang="en-GB">
              <a:cs typeface="Calibri" panose="020F0502020204030204"/>
            </a:endParaRPr>
          </a:p>
          <a:p>
            <a:endParaRPr lang="en-GB"/>
          </a:p>
          <a:p>
            <a:pPr defTabSz="965886">
              <a:defRPr/>
            </a:pPr>
            <a:r>
              <a:rPr lang="en-GB"/>
              <a:t>Spotting a problem early, providing support and asking for help if you need it can prevent a child from developing certain problems or difficulties.</a:t>
            </a:r>
            <a:endParaRPr lang="en-GB">
              <a:cs typeface="Calibri"/>
            </a:endParaRPr>
          </a:p>
          <a:p>
            <a:endParaRPr lang="en-GB"/>
          </a:p>
          <a:p>
            <a:r>
              <a:rPr lang="en-GB"/>
              <a:t>Ask the group: when do your children choose to talk to you?</a:t>
            </a:r>
            <a:endParaRPr lang="en-GB">
              <a:cs typeface="Calibri" panose="020F0502020204030204"/>
            </a:endParaRPr>
          </a:p>
          <a:p>
            <a:endParaRPr lang="en-GB"/>
          </a:p>
          <a:p>
            <a:r>
              <a:rPr lang="en-GB"/>
              <a:t>Talk about your own emotions – and how you resolve them</a:t>
            </a:r>
            <a:endParaRPr lang="en-GB">
              <a:cs typeface="Calibri"/>
            </a:endParaRPr>
          </a:p>
          <a:p>
            <a:r>
              <a:rPr lang="en-GB"/>
              <a:t>Be careful not to make your children responsible for your emotions</a:t>
            </a:r>
            <a:endParaRPr lang="en-GB">
              <a:cs typeface="Calibri"/>
            </a:endParaRPr>
          </a:p>
          <a:p>
            <a:endParaRPr lang="en-GB"/>
          </a:p>
          <a:p>
            <a:r>
              <a:rPr lang="en-GB"/>
              <a:t>You’re children may reject you or push you away, keep reminding them that you’re there for them, you support is unconditional</a:t>
            </a:r>
            <a:endParaRPr lang="en-GB">
              <a:cs typeface="Calibri"/>
            </a:endParaRPr>
          </a:p>
          <a:p>
            <a:endParaRPr lang="en-GB"/>
          </a:p>
        </p:txBody>
      </p:sp>
      <p:sp>
        <p:nvSpPr>
          <p:cNvPr id="4" name="Slide Number Placeholder 3"/>
          <p:cNvSpPr>
            <a:spLocks noGrp="1"/>
          </p:cNvSpPr>
          <p:nvPr>
            <p:ph type="sldNum" sz="quarter" idx="5"/>
          </p:nvPr>
        </p:nvSpPr>
        <p:spPr/>
        <p:txBody>
          <a:bodyPr/>
          <a:lstStyle/>
          <a:p>
            <a:fld id="{0B5BEF6D-42B3-4659-9BD7-607458CCCE31}" type="slidenum">
              <a:rPr lang="en-GB" smtClean="0"/>
              <a:t>24</a:t>
            </a:fld>
            <a:endParaRPr lang="en-GB"/>
          </a:p>
        </p:txBody>
      </p:sp>
    </p:spTree>
    <p:extLst>
      <p:ext uri="{BB962C8B-B14F-4D97-AF65-F5344CB8AC3E}">
        <p14:creationId xmlns:p14="http://schemas.microsoft.com/office/powerpoint/2010/main" val="34212759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cs typeface="Calibri"/>
              </a:rPr>
              <a:t>Sarah</a:t>
            </a:r>
            <a:endParaRPr lang="en-GB" b="1" dirty="0"/>
          </a:p>
          <a:p>
            <a:endParaRPr lang="en-GB" b="1" dirty="0"/>
          </a:p>
          <a:p>
            <a:r>
              <a:rPr lang="en-GB" b="1" dirty="0"/>
              <a:t>Additional Resources</a:t>
            </a:r>
            <a:endParaRPr lang="en-GB" dirty="0">
              <a:ea typeface="+mn-ea"/>
              <a:cs typeface="+mn-cs"/>
            </a:endParaRPr>
          </a:p>
          <a:p>
            <a:endParaRPr lang="en-GB" b="1" dirty="0"/>
          </a:p>
          <a:p>
            <a:r>
              <a:rPr lang="en-GB" dirty="0"/>
              <a:t>‘</a:t>
            </a:r>
            <a:r>
              <a:rPr lang="en-GB" dirty="0" err="1"/>
              <a:t>Pooky</a:t>
            </a:r>
            <a:r>
              <a:rPr lang="en-GB" dirty="0"/>
              <a:t> </a:t>
            </a:r>
            <a:r>
              <a:rPr lang="en-GB" dirty="0" err="1"/>
              <a:t>knightsmith</a:t>
            </a:r>
            <a:r>
              <a:rPr lang="en-GB" dirty="0"/>
              <a:t> Mental health’ – </a:t>
            </a:r>
            <a:r>
              <a:rPr lang="en-GB" dirty="0" err="1"/>
              <a:t>youtube</a:t>
            </a:r>
            <a:r>
              <a:rPr lang="en-GB" dirty="0"/>
              <a:t> page, videos for parents &amp; young people about emotions, mental health etc</a:t>
            </a:r>
            <a:endParaRPr lang="en-GB" dirty="0">
              <a:cs typeface="Calibri"/>
            </a:endParaRPr>
          </a:p>
          <a:p>
            <a:endParaRPr lang="en-GB" dirty="0"/>
          </a:p>
          <a:p>
            <a:r>
              <a:rPr lang="en-GB" dirty="0"/>
              <a:t>Staff in school</a:t>
            </a:r>
            <a:endParaRPr lang="en-GB" dirty="0">
              <a:cs typeface="Calibri"/>
            </a:endParaRPr>
          </a:p>
          <a:p>
            <a:endParaRPr lang="en-GB" dirty="0"/>
          </a:p>
          <a:p>
            <a:r>
              <a:rPr lang="en-GB" dirty="0" err="1"/>
              <a:t>Youngminds</a:t>
            </a:r>
            <a:r>
              <a:rPr lang="en-GB" dirty="0"/>
              <a:t> parent lounge </a:t>
            </a:r>
            <a:r>
              <a:rPr lang="en-GB" dirty="0" err="1"/>
              <a:t>youtube</a:t>
            </a:r>
            <a:r>
              <a:rPr lang="en-GB" dirty="0"/>
              <a:t> channel – teen behaviour, school refusal, anxiety, depression, anger, self-harm</a:t>
            </a:r>
            <a:endParaRPr lang="en-GB" dirty="0">
              <a:cs typeface="Calibri"/>
            </a:endParaRPr>
          </a:p>
          <a:p>
            <a:endParaRPr lang="en-GB" b="1" dirty="0"/>
          </a:p>
          <a:p>
            <a:endParaRPr lang="en-GB" b="1" dirty="0"/>
          </a:p>
        </p:txBody>
      </p:sp>
      <p:sp>
        <p:nvSpPr>
          <p:cNvPr id="4" name="Slide Number Placeholder 3"/>
          <p:cNvSpPr>
            <a:spLocks noGrp="1"/>
          </p:cNvSpPr>
          <p:nvPr>
            <p:ph type="sldNum" sz="quarter" idx="10"/>
          </p:nvPr>
        </p:nvSpPr>
        <p:spPr/>
        <p:txBody>
          <a:bodyPr/>
          <a:lstStyle/>
          <a:p>
            <a:fld id="{E3FAE0B0-5FF8-4C42-8934-0DAD3A257086}" type="slidenum">
              <a:rPr lang="en-GB" smtClean="0"/>
              <a:t>25</a:t>
            </a:fld>
            <a:endParaRPr lang="en-GB"/>
          </a:p>
        </p:txBody>
      </p:sp>
    </p:spTree>
    <p:extLst>
      <p:ext uri="{BB962C8B-B14F-4D97-AF65-F5344CB8AC3E}">
        <p14:creationId xmlns:p14="http://schemas.microsoft.com/office/powerpoint/2010/main" val="28897025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fld id="{CD3A8C3F-7BF9-41C7-B427-C988A61BA108}" type="slidenum">
              <a:rPr lang="en-GB" smtClean="0"/>
              <a:t>26</a:t>
            </a:fld>
            <a:endParaRPr lang="en-GB"/>
          </a:p>
        </p:txBody>
      </p:sp>
    </p:spTree>
    <p:extLst>
      <p:ext uri="{BB962C8B-B14F-4D97-AF65-F5344CB8AC3E}">
        <p14:creationId xmlns:p14="http://schemas.microsoft.com/office/powerpoint/2010/main" val="23260482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5BEF6D-42B3-4659-9BD7-607458CCCE31}" type="slidenum">
              <a:rPr lang="en-GB" smtClean="0"/>
              <a:t>27</a:t>
            </a:fld>
            <a:endParaRPr lang="en-GB"/>
          </a:p>
        </p:txBody>
      </p:sp>
    </p:spTree>
    <p:extLst>
      <p:ext uri="{BB962C8B-B14F-4D97-AF65-F5344CB8AC3E}">
        <p14:creationId xmlns:p14="http://schemas.microsoft.com/office/powerpoint/2010/main" val="3957882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Getting moving – walking, running, playing sport, dancing, fidgeting – can help release built up energy or help increase energy if we’re feeling low.</a:t>
            </a:r>
          </a:p>
          <a:p>
            <a:r>
              <a:rPr lang="en-GB" dirty="0"/>
              <a:t>Even better if we can do this outside.</a:t>
            </a:r>
            <a:endParaRPr lang="en-GB" dirty="0">
              <a:cs typeface="Calibri"/>
            </a:endParaRPr>
          </a:p>
          <a:p>
            <a:r>
              <a:rPr lang="en-GB" dirty="0"/>
              <a:t>Build this into a routine</a:t>
            </a:r>
            <a:endParaRPr lang="en-GB" dirty="0">
              <a:cs typeface="Calibri"/>
            </a:endParaRPr>
          </a:p>
          <a:p>
            <a:endParaRPr lang="en-GB" dirty="0"/>
          </a:p>
          <a:p>
            <a:r>
              <a:rPr lang="en-GB" dirty="0"/>
              <a:t>Good for physical health but also our mental health</a:t>
            </a:r>
            <a:endParaRPr lang="en-GB" dirty="0">
              <a:cs typeface="Calibri"/>
            </a:endParaRPr>
          </a:p>
          <a:p>
            <a:r>
              <a:rPr lang="en-GB" dirty="0"/>
              <a:t>physical activity may reduce the risk of mental health problems, like anxiety or depression.</a:t>
            </a:r>
            <a:endParaRPr lang="en-GB" dirty="0">
              <a:cs typeface="Calibri"/>
            </a:endParaRPr>
          </a:p>
          <a:p>
            <a:r>
              <a:rPr lang="en-GB" dirty="0"/>
              <a:t>And when done outside (rather than indoors) can reduce feelings of anger and tiredness.</a:t>
            </a:r>
            <a:endParaRPr lang="en-GB" dirty="0">
              <a:cs typeface="Calibri"/>
            </a:endParaRPr>
          </a:p>
          <a:p>
            <a:r>
              <a:rPr lang="en-GB" dirty="0"/>
              <a:t>We don’t even need to do it for long! Exercising in green spaces for as little </a:t>
            </a:r>
            <a:r>
              <a:rPr lang="en-GB" b="1" dirty="0"/>
              <a:t>as five minutes </a:t>
            </a:r>
            <a:r>
              <a:rPr lang="en-GB" dirty="0"/>
              <a:t>was found to improve mood and feelings of </a:t>
            </a:r>
            <a:r>
              <a:rPr lang="en-GB" b="1" dirty="0"/>
              <a:t>self-esteem. </a:t>
            </a:r>
            <a:endParaRPr lang="en-GB" b="1" dirty="0">
              <a:cs typeface="Calibri"/>
            </a:endParaRPr>
          </a:p>
          <a:p>
            <a:endParaRPr lang="en-GB" dirty="0"/>
          </a:p>
        </p:txBody>
      </p:sp>
      <p:sp>
        <p:nvSpPr>
          <p:cNvPr id="4" name="Slide Number Placeholder 3"/>
          <p:cNvSpPr>
            <a:spLocks noGrp="1"/>
          </p:cNvSpPr>
          <p:nvPr>
            <p:ph type="sldNum" sz="quarter" idx="5"/>
          </p:nvPr>
        </p:nvSpPr>
        <p:spPr/>
        <p:txBody>
          <a:bodyPr/>
          <a:lstStyle/>
          <a:p>
            <a:fld id="{0B5BEF6D-42B3-4659-9BD7-607458CCCE31}" type="slidenum">
              <a:rPr lang="en-GB" smtClean="0"/>
              <a:t>28</a:t>
            </a:fld>
            <a:endParaRPr lang="en-GB"/>
          </a:p>
        </p:txBody>
      </p:sp>
    </p:spTree>
    <p:extLst>
      <p:ext uri="{BB962C8B-B14F-4D97-AF65-F5344CB8AC3E}">
        <p14:creationId xmlns:p14="http://schemas.microsoft.com/office/powerpoint/2010/main" val="5250282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5886">
              <a:defRPr/>
            </a:pPr>
            <a:r>
              <a:rPr lang="en-GB" sz="1200" dirty="0"/>
              <a:t>The most </a:t>
            </a:r>
            <a:r>
              <a:rPr lang="en-GB" sz="1200" b="1" dirty="0"/>
              <a:t>important</a:t>
            </a:r>
            <a:r>
              <a:rPr lang="en-GB" sz="1200" dirty="0"/>
              <a:t> one – if you can do one thing to improve mental health – its get quality sleep. Sleep is vital for our physical and mental health</a:t>
            </a:r>
            <a:endParaRPr lang="en-GB" sz="1200" dirty="0">
              <a:cs typeface="Calibri"/>
            </a:endParaRPr>
          </a:p>
          <a:p>
            <a:r>
              <a:rPr lang="en-GB" sz="1200" dirty="0"/>
              <a:t>Hands up: Who feels like they don’t get enough sleep? </a:t>
            </a:r>
            <a:endParaRPr lang="en-GB" sz="1200" dirty="0">
              <a:cs typeface="Calibri"/>
            </a:endParaRPr>
          </a:p>
          <a:p>
            <a:r>
              <a:rPr lang="en-GB" sz="1200" dirty="0"/>
              <a:t>68% of teenagers don’t get enough sleep on school nights. Your bodies </a:t>
            </a:r>
            <a:r>
              <a:rPr lang="en-GB" sz="1200" b="1" dirty="0"/>
              <a:t>release melatonin later, so you feel awake long past bedtime.</a:t>
            </a:r>
            <a:endParaRPr lang="en-GB" sz="1200" b="1" dirty="0">
              <a:cs typeface="Calibri"/>
            </a:endParaRPr>
          </a:p>
          <a:p>
            <a:r>
              <a:rPr lang="en-GB" sz="1200" dirty="0"/>
              <a:t>We need sleep to recharge our brain. When you’re tired you much more likely to experience low mood, anxiety and be irritable.</a:t>
            </a:r>
            <a:endParaRPr lang="en-GB" sz="1200" dirty="0">
              <a:cs typeface="Calibri"/>
            </a:endParaRPr>
          </a:p>
          <a:p>
            <a:endParaRPr lang="en-GB" sz="1200" dirty="0"/>
          </a:p>
          <a:p>
            <a:r>
              <a:rPr lang="en-GB" sz="1200" dirty="0"/>
              <a:t>1 quick way to improve symptoms of anxiety – better sleep</a:t>
            </a:r>
            <a:endParaRPr lang="en-GB" sz="1200" dirty="0">
              <a:cs typeface="Calibri"/>
            </a:endParaRPr>
          </a:p>
          <a:p>
            <a:pPr defTabSz="965886">
              <a:defRPr/>
            </a:pPr>
            <a:r>
              <a:rPr lang="en-GB" sz="1200" dirty="0"/>
              <a:t>Among those aged 5 to 22 years, 58.9% with a probable mental disorder reported having sleep problems. Young people aged 17 to 22 years with a probable mental disorder were more likely to report sleep problems (69.6%), than those aged 11 to 16 (50.5%) and 5 to 10 (52.5%)</a:t>
            </a:r>
            <a:endParaRPr lang="en-GB" sz="1200" dirty="0">
              <a:cs typeface="Calibri"/>
            </a:endParaRPr>
          </a:p>
          <a:p>
            <a:r>
              <a:rPr lang="en-GB" sz="1200" dirty="0"/>
              <a:t>Lack of sleep has been linked to depression, anxiety, obesity and impaired learning</a:t>
            </a:r>
            <a:endParaRPr lang="en-GB" sz="1200" dirty="0">
              <a:cs typeface="Calibri"/>
            </a:endParaRPr>
          </a:p>
          <a:p>
            <a:endParaRPr lang="en-GB" sz="1200" dirty="0"/>
          </a:p>
          <a:p>
            <a:r>
              <a:rPr lang="en-GB" sz="1200" dirty="0"/>
              <a:t>It’s helpful to get as much natural light as you can – especially in the morning. This will help make you feel more awake and alert, but also help you sleep better at night. In the evenings, keep things as dim and dark as possible. </a:t>
            </a:r>
            <a:r>
              <a:rPr lang="en-GB" sz="1200" b="1" dirty="0"/>
              <a:t>Avoid Blue light i</a:t>
            </a:r>
            <a:r>
              <a:rPr lang="en-GB" sz="1200" dirty="0"/>
              <a:t>n the evenings – as your body will think its daytime and will stop melatonin production</a:t>
            </a:r>
            <a:r>
              <a:rPr lang="en-GB" dirty="0"/>
              <a:t>.</a:t>
            </a:r>
            <a:endParaRPr lang="en-GB" baseline="0" dirty="0">
              <a:cs typeface="Calibri"/>
            </a:endParaRPr>
          </a:p>
          <a:p>
            <a:endParaRPr lang="en-GB" dirty="0"/>
          </a:p>
        </p:txBody>
      </p:sp>
      <p:sp>
        <p:nvSpPr>
          <p:cNvPr id="4" name="Slide Number Placeholder 3"/>
          <p:cNvSpPr>
            <a:spLocks noGrp="1"/>
          </p:cNvSpPr>
          <p:nvPr>
            <p:ph type="sldNum" sz="quarter" idx="5"/>
          </p:nvPr>
        </p:nvSpPr>
        <p:spPr/>
        <p:txBody>
          <a:bodyPr/>
          <a:lstStyle/>
          <a:p>
            <a:fld id="{0B5BEF6D-42B3-4659-9BD7-607458CCCE31}" type="slidenum">
              <a:rPr lang="en-GB" smtClean="0"/>
              <a:t>29</a:t>
            </a:fld>
            <a:endParaRPr lang="en-GB"/>
          </a:p>
        </p:txBody>
      </p:sp>
    </p:spTree>
    <p:extLst>
      <p:ext uri="{BB962C8B-B14F-4D97-AF65-F5344CB8AC3E}">
        <p14:creationId xmlns:p14="http://schemas.microsoft.com/office/powerpoint/2010/main" val="7972103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best way your child can learn to look after their mental health and wellbeing is by watching you!</a:t>
            </a:r>
          </a:p>
          <a:p>
            <a:pPr defTabSz="965886">
              <a:defRPr/>
            </a:pPr>
            <a:r>
              <a:rPr lang="en-GB"/>
              <a:t>Model how you look after your emotions and mental health – explicitly talk about it. If you struggle with your mental health or not, we will all do things each day that support our </a:t>
            </a:r>
            <a:r>
              <a:rPr lang="en-GB" err="1"/>
              <a:t>Mh</a:t>
            </a:r>
            <a:r>
              <a:rPr lang="en-GB"/>
              <a:t> and wellbeing</a:t>
            </a:r>
            <a:endParaRPr lang="en-GB">
              <a:cs typeface="Calibri"/>
            </a:endParaRPr>
          </a:p>
          <a:p>
            <a:pPr defTabSz="965886">
              <a:defRPr/>
            </a:pPr>
            <a:r>
              <a:rPr lang="en-GB"/>
              <a:t>Talk about and express your emotions Infront of your child, but also model how you look after them. example: stressed, go for a walk</a:t>
            </a:r>
            <a:endParaRPr lang="en-GB">
              <a:cs typeface="Calibri"/>
            </a:endParaRPr>
          </a:p>
          <a:p>
            <a:r>
              <a:rPr lang="en-GB"/>
              <a:t>Children Benefit from having imperfect parents.</a:t>
            </a:r>
            <a:endParaRPr lang="en-GB">
              <a:cs typeface="Calibri"/>
            </a:endParaRPr>
          </a:p>
          <a:p>
            <a:r>
              <a:rPr lang="en-GB"/>
              <a:t>Activity: Asking parents to consider what they might do to look after their own wellbeing </a:t>
            </a:r>
            <a:endParaRPr lang="en-GB">
              <a:cs typeface="Calibri"/>
            </a:endParaRPr>
          </a:p>
          <a:p>
            <a:r>
              <a:rPr lang="en-GB"/>
              <a:t>Discuss what you do for ‘self-care’ – and explicitly tell your child that’s why you are doing it.</a:t>
            </a:r>
            <a:endParaRPr lang="en-GB">
              <a:cs typeface="Calibri"/>
            </a:endParaRPr>
          </a:p>
          <a:p>
            <a:r>
              <a:rPr lang="en-GB"/>
              <a:t>However: Be careful to reinforce to your children that they aren’t responsible for your feelings</a:t>
            </a:r>
            <a:endParaRPr lang="en-GB">
              <a:cs typeface="Calibri"/>
            </a:endParaRPr>
          </a:p>
          <a:p>
            <a:r>
              <a:rPr lang="en-GB"/>
              <a:t>Make sure you are supported too.</a:t>
            </a:r>
            <a:endParaRPr lang="en-GB">
              <a:cs typeface="Calibri"/>
            </a:endParaRPr>
          </a:p>
          <a:p>
            <a:endParaRPr lang="en-GB"/>
          </a:p>
        </p:txBody>
      </p:sp>
      <p:sp>
        <p:nvSpPr>
          <p:cNvPr id="4" name="Slide Number Placeholder 3"/>
          <p:cNvSpPr>
            <a:spLocks noGrp="1"/>
          </p:cNvSpPr>
          <p:nvPr>
            <p:ph type="sldNum" sz="quarter" idx="5"/>
          </p:nvPr>
        </p:nvSpPr>
        <p:spPr/>
        <p:txBody>
          <a:bodyPr/>
          <a:lstStyle/>
          <a:p>
            <a:fld id="{0B5BEF6D-42B3-4659-9BD7-607458CCCE31}" type="slidenum">
              <a:rPr lang="en-GB" smtClean="0"/>
              <a:t>30</a:t>
            </a:fld>
            <a:endParaRPr lang="en-GB"/>
          </a:p>
        </p:txBody>
      </p:sp>
    </p:spTree>
    <p:extLst>
      <p:ext uri="{BB962C8B-B14F-4D97-AF65-F5344CB8AC3E}">
        <p14:creationId xmlns:p14="http://schemas.microsoft.com/office/powerpoint/2010/main" val="21032467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5BEF6D-42B3-4659-9BD7-607458CCCE31}" type="slidenum">
              <a:rPr lang="en-GB" smtClean="0"/>
              <a:t>31</a:t>
            </a:fld>
            <a:endParaRPr lang="en-GB"/>
          </a:p>
        </p:txBody>
      </p:sp>
    </p:spTree>
    <p:extLst>
      <p:ext uri="{BB962C8B-B14F-4D97-AF65-F5344CB8AC3E}">
        <p14:creationId xmlns:p14="http://schemas.microsoft.com/office/powerpoint/2010/main" val="11037154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can start to support our children to build a wellbeing tool box – a range of ways they can support their mental health and emotions – for different circumstances.</a:t>
            </a:r>
            <a:endParaRPr lang="en-GB">
              <a:cs typeface="Calibri" panose="020F0502020204030204"/>
            </a:endParaRPr>
          </a:p>
          <a:p>
            <a:r>
              <a:rPr lang="en-GB"/>
              <a:t>Consider these questions for yourself and then for your child. You could even ask them these questions, to get a good idea of what strategies they would like to use at home, and at school.</a:t>
            </a:r>
            <a:endParaRPr lang="en-GB">
              <a:cs typeface="Calibri" panose="020F0502020204030204"/>
            </a:endParaRPr>
          </a:p>
          <a:p>
            <a:endParaRPr lang="en-GB"/>
          </a:p>
          <a:p>
            <a:r>
              <a:rPr lang="en-GB"/>
              <a:t>Take a moment to decide what works for you?</a:t>
            </a:r>
            <a:endParaRPr lang="en-GB">
              <a:cs typeface="Calibri"/>
            </a:endParaRPr>
          </a:p>
          <a:p>
            <a:endParaRPr lang="en-GB"/>
          </a:p>
        </p:txBody>
      </p:sp>
      <p:sp>
        <p:nvSpPr>
          <p:cNvPr id="4" name="Slide Number Placeholder 3"/>
          <p:cNvSpPr>
            <a:spLocks noGrp="1"/>
          </p:cNvSpPr>
          <p:nvPr>
            <p:ph type="sldNum" sz="quarter" idx="5"/>
          </p:nvPr>
        </p:nvSpPr>
        <p:spPr/>
        <p:txBody>
          <a:bodyPr/>
          <a:lstStyle/>
          <a:p>
            <a:fld id="{0B5BEF6D-42B3-4659-9BD7-607458CCCE31}" type="slidenum">
              <a:rPr lang="en-GB" smtClean="0"/>
              <a:t>32</a:t>
            </a:fld>
            <a:endParaRPr lang="en-GB"/>
          </a:p>
        </p:txBody>
      </p:sp>
    </p:spTree>
    <p:extLst>
      <p:ext uri="{BB962C8B-B14F-4D97-AF65-F5344CB8AC3E}">
        <p14:creationId xmlns:p14="http://schemas.microsoft.com/office/powerpoint/2010/main" val="14051123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5886"/>
            <a:r>
              <a:rPr lang="en-GB"/>
              <a:t>https://www.youtube.com/watch?v=1Evwgu369Jw </a:t>
            </a:r>
          </a:p>
          <a:p>
            <a:endParaRPr lang="en-GB"/>
          </a:p>
        </p:txBody>
      </p:sp>
      <p:sp>
        <p:nvSpPr>
          <p:cNvPr id="4" name="Slide Number Placeholder 3"/>
          <p:cNvSpPr>
            <a:spLocks noGrp="1"/>
          </p:cNvSpPr>
          <p:nvPr>
            <p:ph type="sldNum" sz="quarter" idx="5"/>
          </p:nvPr>
        </p:nvSpPr>
        <p:spPr/>
        <p:txBody>
          <a:bodyPr/>
          <a:lstStyle/>
          <a:p>
            <a:fld id="{0B5BEF6D-42B3-4659-9BD7-607458CCCE31}" type="slidenum">
              <a:rPr lang="en-GB" smtClean="0"/>
              <a:t>33</a:t>
            </a:fld>
            <a:endParaRPr lang="en-GB"/>
          </a:p>
        </p:txBody>
      </p:sp>
    </p:spTree>
    <p:extLst>
      <p:ext uri="{BB962C8B-B14F-4D97-AF65-F5344CB8AC3E}">
        <p14:creationId xmlns:p14="http://schemas.microsoft.com/office/powerpoint/2010/main" val="9928684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0B5BEF6D-42B3-4659-9BD7-607458CCCE31}" type="slidenum">
              <a:rPr lang="en-GB" smtClean="0"/>
              <a:t>34</a:t>
            </a:fld>
            <a:endParaRPr lang="en-GB"/>
          </a:p>
        </p:txBody>
      </p:sp>
    </p:spTree>
    <p:extLst>
      <p:ext uri="{BB962C8B-B14F-4D97-AF65-F5344CB8AC3E}">
        <p14:creationId xmlns:p14="http://schemas.microsoft.com/office/powerpoint/2010/main" val="41616851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Optional Video: Amy Harper introduces the Hand model of the brain </a:t>
            </a:r>
            <a:r>
              <a:rPr lang="en-US" dirty="0">
                <a:hlinkClick r:id="rId3"/>
              </a:rPr>
              <a:t>Brilliant Brain, Hand Model - Amy Harper on Vimeo</a:t>
            </a:r>
            <a:endParaRPr lang="en-US" dirty="0">
              <a:cs typeface="Calibri"/>
            </a:endParaRPr>
          </a:p>
        </p:txBody>
      </p:sp>
      <p:sp>
        <p:nvSpPr>
          <p:cNvPr id="4" name="Slide Number Placeholder 3"/>
          <p:cNvSpPr>
            <a:spLocks noGrp="1"/>
          </p:cNvSpPr>
          <p:nvPr>
            <p:ph type="sldNum" sz="quarter" idx="5"/>
          </p:nvPr>
        </p:nvSpPr>
        <p:spPr/>
        <p:txBody>
          <a:bodyPr/>
          <a:lstStyle/>
          <a:p>
            <a:fld id="{0B5BEF6D-42B3-4659-9BD7-607458CCCE31}" type="slidenum">
              <a:rPr lang="en-GB" smtClean="0"/>
              <a:t>36</a:t>
            </a:fld>
            <a:endParaRPr lang="en-GB"/>
          </a:p>
        </p:txBody>
      </p:sp>
    </p:spTree>
    <p:extLst>
      <p:ext uri="{BB962C8B-B14F-4D97-AF65-F5344CB8AC3E}">
        <p14:creationId xmlns:p14="http://schemas.microsoft.com/office/powerpoint/2010/main" val="236006507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9B7972B-2171-C8ED-9387-DDA7ECB9A599}"/>
              </a:ext>
            </a:extLst>
          </p:cNvPr>
          <p:cNvSpPr/>
          <p:nvPr/>
        </p:nvSpPr>
        <p:spPr>
          <a:xfrm>
            <a:off x="0" y="-1"/>
            <a:ext cx="12192000" cy="5891646"/>
          </a:xfrm>
          <a:prstGeom prst="rect">
            <a:avLst/>
          </a:prstGeom>
          <a:solidFill>
            <a:srgbClr val="AF84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D4888"/>
              </a:solidFill>
            </a:endParaRPr>
          </a:p>
        </p:txBody>
      </p:sp>
      <p:pic>
        <p:nvPicPr>
          <p:cNvPr id="11" name="Picture 10">
            <a:extLst>
              <a:ext uri="{FF2B5EF4-FFF2-40B4-BE49-F238E27FC236}">
                <a16:creationId xmlns:a16="http://schemas.microsoft.com/office/drawing/2014/main" id="{67B98FF6-BF05-D7BF-C917-92C6408C6075}"/>
              </a:ext>
            </a:extLst>
          </p:cNvPr>
          <p:cNvPicPr>
            <a:picLocks noChangeAspect="1"/>
          </p:cNvPicPr>
          <p:nvPr/>
        </p:nvPicPr>
        <p:blipFill rotWithShape="1">
          <a:blip r:embed="rId2"/>
          <a:srcRect l="12773" r="4386"/>
          <a:stretch/>
        </p:blipFill>
        <p:spPr>
          <a:xfrm>
            <a:off x="0" y="-1"/>
            <a:ext cx="8199520" cy="5565014"/>
          </a:xfrm>
          <a:prstGeom prst="rect">
            <a:avLst/>
          </a:prstGeom>
        </p:spPr>
      </p:pic>
      <p:sp>
        <p:nvSpPr>
          <p:cNvPr id="2" name="Title 1">
            <a:extLst>
              <a:ext uri="{FF2B5EF4-FFF2-40B4-BE49-F238E27FC236}">
                <a16:creationId xmlns:a16="http://schemas.microsoft.com/office/drawing/2014/main" id="{593D414C-9D97-FEC8-8C37-F739958731B2}"/>
              </a:ext>
            </a:extLst>
          </p:cNvPr>
          <p:cNvSpPr>
            <a:spLocks noGrp="1"/>
          </p:cNvSpPr>
          <p:nvPr>
            <p:ph type="ctrTitle"/>
          </p:nvPr>
        </p:nvSpPr>
        <p:spPr>
          <a:xfrm>
            <a:off x="8610600" y="558222"/>
            <a:ext cx="3154279" cy="2387600"/>
          </a:xfrm>
        </p:spPr>
        <p:txBody>
          <a:bodyPr anchor="b"/>
          <a:lstStyle>
            <a:lvl1pPr algn="r">
              <a:defRPr sz="6000">
                <a:solidFill>
                  <a:schemeClr val="bg1"/>
                </a:solidFill>
              </a:defRPr>
            </a:lvl1pPr>
          </a:lstStyle>
          <a:p>
            <a:r>
              <a:rPr lang="en-US"/>
              <a:t>Click to edit Master title style</a:t>
            </a:r>
          </a:p>
        </p:txBody>
      </p:sp>
      <p:sp>
        <p:nvSpPr>
          <p:cNvPr id="6" name="Slide Number Placeholder 5">
            <a:extLst>
              <a:ext uri="{FF2B5EF4-FFF2-40B4-BE49-F238E27FC236}">
                <a16:creationId xmlns:a16="http://schemas.microsoft.com/office/drawing/2014/main" id="{3B8389EF-6738-754B-0067-78E70E87545B}"/>
              </a:ext>
            </a:extLst>
          </p:cNvPr>
          <p:cNvSpPr>
            <a:spLocks noGrp="1"/>
          </p:cNvSpPr>
          <p:nvPr>
            <p:ph type="sldNum" sz="quarter" idx="12"/>
          </p:nvPr>
        </p:nvSpPr>
        <p:spPr>
          <a:xfrm>
            <a:off x="8610600" y="6356350"/>
            <a:ext cx="2743200" cy="365125"/>
          </a:xfrm>
          <a:prstGeom prst="rect">
            <a:avLst/>
          </a:prstGeom>
        </p:spPr>
        <p:txBody>
          <a:bodyPr/>
          <a:lstStyle/>
          <a:p>
            <a:fld id="{02D5F3B1-5029-4CFC-80A5-2ACBEAFDBCAC}" type="slidenum">
              <a:rPr lang="en-GB" smtClean="0"/>
              <a:t>‹#›</a:t>
            </a:fld>
            <a:endParaRPr lang="en-GB"/>
          </a:p>
        </p:txBody>
      </p:sp>
      <p:pic>
        <p:nvPicPr>
          <p:cNvPr id="12" name="Picture 11" descr="A picture containing logo&#10;&#10;Description automatically generated">
            <a:extLst>
              <a:ext uri="{FF2B5EF4-FFF2-40B4-BE49-F238E27FC236}">
                <a16:creationId xmlns:a16="http://schemas.microsoft.com/office/drawing/2014/main" id="{83126423-DBD5-1E44-85E6-DCCAC0CA635B}"/>
              </a:ext>
            </a:extLst>
          </p:cNvPr>
          <p:cNvPicPr>
            <a:picLocks noChangeAspect="1"/>
          </p:cNvPicPr>
          <p:nvPr/>
        </p:nvPicPr>
        <p:blipFill>
          <a:blip r:embed="rId3"/>
          <a:stretch>
            <a:fillRect/>
          </a:stretch>
        </p:blipFill>
        <p:spPr>
          <a:xfrm>
            <a:off x="184484" y="98494"/>
            <a:ext cx="2515149" cy="1369359"/>
          </a:xfrm>
          <a:prstGeom prst="rect">
            <a:avLst/>
          </a:prstGeom>
        </p:spPr>
      </p:pic>
      <p:sp>
        <p:nvSpPr>
          <p:cNvPr id="15" name="Title 1">
            <a:extLst>
              <a:ext uri="{FF2B5EF4-FFF2-40B4-BE49-F238E27FC236}">
                <a16:creationId xmlns:a16="http://schemas.microsoft.com/office/drawing/2014/main" id="{457F45D0-D6DF-0090-7A7A-20213FFAB8A2}"/>
              </a:ext>
            </a:extLst>
          </p:cNvPr>
          <p:cNvSpPr txBox="1">
            <a:spLocks/>
          </p:cNvSpPr>
          <p:nvPr/>
        </p:nvSpPr>
        <p:spPr>
          <a:xfrm>
            <a:off x="8540632" y="4268033"/>
            <a:ext cx="3154279" cy="2387600"/>
          </a:xfrm>
          <a:prstGeom prst="rect">
            <a:avLst/>
          </a:prstGeom>
        </p:spPr>
        <p:txBody>
          <a:bodyPr vert="horz" lIns="91440" tIns="45720" rIns="91440" bIns="45720" rtlCol="0" anchor="b">
            <a:normAutofit/>
          </a:bodyPr>
          <a:lstStyle>
            <a:lvl1pPr algn="r" defTabSz="914400" rtl="0" eaLnBrk="1" latinLnBrk="0" hangingPunct="1">
              <a:lnSpc>
                <a:spcPct val="90000"/>
              </a:lnSpc>
              <a:spcBef>
                <a:spcPct val="0"/>
              </a:spcBef>
              <a:buNone/>
              <a:defRPr sz="6000" kern="1200">
                <a:solidFill>
                  <a:schemeClr val="bg1"/>
                </a:solidFill>
                <a:latin typeface="Oswald Medium" pitchFamily="2" charset="77"/>
                <a:ea typeface="+mj-ea"/>
                <a:cs typeface="+mj-cs"/>
              </a:defRPr>
            </a:lvl1pPr>
          </a:lstStyle>
          <a:p>
            <a:endParaRPr lang="en-US" sz="3600" b="1"/>
          </a:p>
        </p:txBody>
      </p:sp>
      <p:sp>
        <p:nvSpPr>
          <p:cNvPr id="19" name="Title 1">
            <a:extLst>
              <a:ext uri="{FF2B5EF4-FFF2-40B4-BE49-F238E27FC236}">
                <a16:creationId xmlns:a16="http://schemas.microsoft.com/office/drawing/2014/main" id="{A1623D19-16DA-5A89-AA7E-D66D15C0906C}"/>
              </a:ext>
            </a:extLst>
          </p:cNvPr>
          <p:cNvSpPr txBox="1">
            <a:spLocks/>
          </p:cNvSpPr>
          <p:nvPr/>
        </p:nvSpPr>
        <p:spPr>
          <a:xfrm>
            <a:off x="8624887" y="3271838"/>
            <a:ext cx="3154279" cy="2074284"/>
          </a:xfrm>
          <a:prstGeom prst="rect">
            <a:avLst/>
          </a:prstGeom>
        </p:spPr>
        <p:txBody>
          <a:bodyPr vert="horz" lIns="91440" tIns="45720" rIns="91440" bIns="45720" rtlCol="0" anchor="b">
            <a:normAutofit/>
          </a:bodyPr>
          <a:lstStyle>
            <a:lvl1pPr algn="r" defTabSz="914400" rtl="0" eaLnBrk="1" latinLnBrk="0" hangingPunct="1">
              <a:lnSpc>
                <a:spcPct val="90000"/>
              </a:lnSpc>
              <a:spcBef>
                <a:spcPct val="0"/>
              </a:spcBef>
              <a:buNone/>
              <a:defRPr sz="6000" kern="1200">
                <a:solidFill>
                  <a:schemeClr val="bg1"/>
                </a:solidFill>
                <a:latin typeface="Oswald Medium" pitchFamily="2" charset="77"/>
                <a:ea typeface="+mj-ea"/>
                <a:cs typeface="+mj-cs"/>
              </a:defRPr>
            </a:lvl1pPr>
          </a:lstStyle>
          <a:p>
            <a:endParaRPr lang="en-US" sz="2800">
              <a:solidFill>
                <a:schemeClr val="tx1"/>
              </a:solidFill>
            </a:endParaRPr>
          </a:p>
        </p:txBody>
      </p:sp>
    </p:spTree>
    <p:extLst>
      <p:ext uri="{BB962C8B-B14F-4D97-AF65-F5344CB8AC3E}">
        <p14:creationId xmlns:p14="http://schemas.microsoft.com/office/powerpoint/2010/main" val="687917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4876371-C584-2641-44C3-E326E7C64D58}"/>
              </a:ext>
            </a:extLst>
          </p:cNvPr>
          <p:cNvSpPr>
            <a:spLocks noGrp="1"/>
          </p:cNvSpPr>
          <p:nvPr>
            <p:ph type="sldNum" sz="quarter" idx="12"/>
          </p:nvPr>
        </p:nvSpPr>
        <p:spPr>
          <a:xfrm>
            <a:off x="8610600" y="6356350"/>
            <a:ext cx="2743200" cy="365125"/>
          </a:xfrm>
          <a:prstGeom prst="rect">
            <a:avLst/>
          </a:prstGeom>
        </p:spPr>
        <p:txBody>
          <a:bodyPr/>
          <a:lstStyle/>
          <a:p>
            <a:fld id="{02D5F3B1-5029-4CFC-80A5-2ACBEAFDBCAC}" type="slidenum">
              <a:rPr lang="en-GB" smtClean="0"/>
              <a:t>‹#›</a:t>
            </a:fld>
            <a:endParaRPr lang="en-GB"/>
          </a:p>
        </p:txBody>
      </p:sp>
      <p:sp>
        <p:nvSpPr>
          <p:cNvPr id="7" name="Rectangle 6">
            <a:extLst>
              <a:ext uri="{FF2B5EF4-FFF2-40B4-BE49-F238E27FC236}">
                <a16:creationId xmlns:a16="http://schemas.microsoft.com/office/drawing/2014/main" id="{4FFD3FB2-E35D-A9C1-2A0E-266F78B40415}"/>
              </a:ext>
            </a:extLst>
          </p:cNvPr>
          <p:cNvSpPr/>
          <p:nvPr/>
        </p:nvSpPr>
        <p:spPr>
          <a:xfrm>
            <a:off x="0" y="-1"/>
            <a:ext cx="12192000" cy="5891646"/>
          </a:xfrm>
          <a:prstGeom prst="rect">
            <a:avLst/>
          </a:prstGeom>
          <a:solidFill>
            <a:srgbClr val="AF84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8" name="Rectangle 7">
            <a:extLst>
              <a:ext uri="{FF2B5EF4-FFF2-40B4-BE49-F238E27FC236}">
                <a16:creationId xmlns:a16="http://schemas.microsoft.com/office/drawing/2014/main" id="{954EA98C-2509-F6A4-E8D1-FA0018A11819}"/>
              </a:ext>
            </a:extLst>
          </p:cNvPr>
          <p:cNvSpPr/>
          <p:nvPr/>
        </p:nvSpPr>
        <p:spPr>
          <a:xfrm>
            <a:off x="0" y="256308"/>
            <a:ext cx="6806045" cy="8763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D4888"/>
              </a:solidFill>
            </a:endParaRPr>
          </a:p>
        </p:txBody>
      </p:sp>
      <p:sp>
        <p:nvSpPr>
          <p:cNvPr id="9" name="Title 1">
            <a:extLst>
              <a:ext uri="{FF2B5EF4-FFF2-40B4-BE49-F238E27FC236}">
                <a16:creationId xmlns:a16="http://schemas.microsoft.com/office/drawing/2014/main" id="{27993F3E-747E-7061-1D3E-86CB2C4ED36C}"/>
              </a:ext>
            </a:extLst>
          </p:cNvPr>
          <p:cNvSpPr>
            <a:spLocks noGrp="1"/>
          </p:cNvSpPr>
          <p:nvPr>
            <p:ph type="title" hasCustomPrompt="1"/>
          </p:nvPr>
        </p:nvSpPr>
        <p:spPr>
          <a:xfrm>
            <a:off x="256309" y="256309"/>
            <a:ext cx="6806045" cy="1000992"/>
          </a:xfrm>
        </p:spPr>
        <p:txBody>
          <a:bodyPr/>
          <a:lstStyle>
            <a:lvl1pPr>
              <a:defRPr>
                <a:solidFill>
                  <a:schemeClr val="bg1"/>
                </a:solidFill>
              </a:defRPr>
            </a:lvl1pPr>
          </a:lstStyle>
          <a:p>
            <a:r>
              <a:rPr lang="en-GB"/>
              <a:t>TITLE</a:t>
            </a:r>
            <a:endParaRPr lang="en-US"/>
          </a:p>
        </p:txBody>
      </p:sp>
      <p:sp>
        <p:nvSpPr>
          <p:cNvPr id="10" name="Content Placeholder 2">
            <a:extLst>
              <a:ext uri="{FF2B5EF4-FFF2-40B4-BE49-F238E27FC236}">
                <a16:creationId xmlns:a16="http://schemas.microsoft.com/office/drawing/2014/main" id="{BD4E35D6-2BB3-BE02-D6F8-F9FBEB5A3C73}"/>
              </a:ext>
            </a:extLst>
          </p:cNvPr>
          <p:cNvSpPr>
            <a:spLocks noGrp="1"/>
          </p:cNvSpPr>
          <p:nvPr>
            <p:ph idx="1"/>
          </p:nvPr>
        </p:nvSpPr>
        <p:spPr>
          <a:xfrm>
            <a:off x="256309" y="1513609"/>
            <a:ext cx="10515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03737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Section Header">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4876371-C584-2641-44C3-E326E7C64D58}"/>
              </a:ext>
            </a:extLst>
          </p:cNvPr>
          <p:cNvSpPr>
            <a:spLocks noGrp="1"/>
          </p:cNvSpPr>
          <p:nvPr>
            <p:ph type="sldNum" sz="quarter" idx="12"/>
          </p:nvPr>
        </p:nvSpPr>
        <p:spPr>
          <a:xfrm>
            <a:off x="8610600" y="6356350"/>
            <a:ext cx="2743200" cy="365125"/>
          </a:xfrm>
          <a:prstGeom prst="rect">
            <a:avLst/>
          </a:prstGeom>
        </p:spPr>
        <p:txBody>
          <a:bodyPr/>
          <a:lstStyle/>
          <a:p>
            <a:fld id="{02D5F3B1-5029-4CFC-80A5-2ACBEAFDBCAC}" type="slidenum">
              <a:rPr lang="en-GB" smtClean="0"/>
              <a:t>‹#›</a:t>
            </a:fld>
            <a:endParaRPr lang="en-GB"/>
          </a:p>
        </p:txBody>
      </p:sp>
      <p:sp>
        <p:nvSpPr>
          <p:cNvPr id="7" name="Rectangle 6">
            <a:extLst>
              <a:ext uri="{FF2B5EF4-FFF2-40B4-BE49-F238E27FC236}">
                <a16:creationId xmlns:a16="http://schemas.microsoft.com/office/drawing/2014/main" id="{4FFD3FB2-E35D-A9C1-2A0E-266F78B40415}"/>
              </a:ext>
            </a:extLst>
          </p:cNvPr>
          <p:cNvSpPr/>
          <p:nvPr/>
        </p:nvSpPr>
        <p:spPr>
          <a:xfrm>
            <a:off x="0" y="-1"/>
            <a:ext cx="12192000" cy="5891646"/>
          </a:xfrm>
          <a:prstGeom prst="rect">
            <a:avLst/>
          </a:prstGeom>
          <a:solidFill>
            <a:srgbClr val="AF84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D4888"/>
              </a:solidFill>
            </a:endParaRPr>
          </a:p>
        </p:txBody>
      </p:sp>
      <p:sp>
        <p:nvSpPr>
          <p:cNvPr id="8" name="Rectangle 7">
            <a:extLst>
              <a:ext uri="{FF2B5EF4-FFF2-40B4-BE49-F238E27FC236}">
                <a16:creationId xmlns:a16="http://schemas.microsoft.com/office/drawing/2014/main" id="{954EA98C-2509-F6A4-E8D1-FA0018A11819}"/>
              </a:ext>
            </a:extLst>
          </p:cNvPr>
          <p:cNvSpPr/>
          <p:nvPr/>
        </p:nvSpPr>
        <p:spPr>
          <a:xfrm>
            <a:off x="0" y="256308"/>
            <a:ext cx="6806045" cy="8784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D4888"/>
              </a:solidFill>
            </a:endParaRPr>
          </a:p>
        </p:txBody>
      </p:sp>
      <p:sp>
        <p:nvSpPr>
          <p:cNvPr id="9" name="Title 1">
            <a:extLst>
              <a:ext uri="{FF2B5EF4-FFF2-40B4-BE49-F238E27FC236}">
                <a16:creationId xmlns:a16="http://schemas.microsoft.com/office/drawing/2014/main" id="{27993F3E-747E-7061-1D3E-86CB2C4ED36C}"/>
              </a:ext>
            </a:extLst>
          </p:cNvPr>
          <p:cNvSpPr>
            <a:spLocks noGrp="1"/>
          </p:cNvSpPr>
          <p:nvPr>
            <p:ph type="title" hasCustomPrompt="1"/>
          </p:nvPr>
        </p:nvSpPr>
        <p:spPr>
          <a:xfrm>
            <a:off x="256309" y="256309"/>
            <a:ext cx="6806045" cy="1000992"/>
          </a:xfrm>
        </p:spPr>
        <p:txBody>
          <a:bodyPr/>
          <a:lstStyle>
            <a:lvl1pPr>
              <a:defRPr>
                <a:solidFill>
                  <a:schemeClr val="bg1"/>
                </a:solidFill>
              </a:defRPr>
            </a:lvl1pPr>
          </a:lstStyle>
          <a:p>
            <a:r>
              <a:rPr lang="en-GB"/>
              <a:t>TITLE</a:t>
            </a:r>
            <a:endParaRPr lang="en-US"/>
          </a:p>
        </p:txBody>
      </p:sp>
      <p:sp>
        <p:nvSpPr>
          <p:cNvPr id="10" name="Content Placeholder 2">
            <a:extLst>
              <a:ext uri="{FF2B5EF4-FFF2-40B4-BE49-F238E27FC236}">
                <a16:creationId xmlns:a16="http://schemas.microsoft.com/office/drawing/2014/main" id="{BD4E35D6-2BB3-BE02-D6F8-F9FBEB5A3C73}"/>
              </a:ext>
            </a:extLst>
          </p:cNvPr>
          <p:cNvSpPr>
            <a:spLocks noGrp="1"/>
          </p:cNvSpPr>
          <p:nvPr>
            <p:ph idx="1"/>
          </p:nvPr>
        </p:nvSpPr>
        <p:spPr>
          <a:xfrm>
            <a:off x="256309" y="1513609"/>
            <a:ext cx="10515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2932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2_Section Header">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4876371-C584-2641-44C3-E326E7C64D58}"/>
              </a:ext>
            </a:extLst>
          </p:cNvPr>
          <p:cNvSpPr>
            <a:spLocks noGrp="1"/>
          </p:cNvSpPr>
          <p:nvPr>
            <p:ph type="sldNum" sz="quarter" idx="12"/>
          </p:nvPr>
        </p:nvSpPr>
        <p:spPr>
          <a:xfrm>
            <a:off x="8610600" y="6356350"/>
            <a:ext cx="2743200" cy="365125"/>
          </a:xfrm>
          <a:prstGeom prst="rect">
            <a:avLst/>
          </a:prstGeom>
        </p:spPr>
        <p:txBody>
          <a:bodyPr/>
          <a:lstStyle/>
          <a:p>
            <a:fld id="{02D5F3B1-5029-4CFC-80A5-2ACBEAFDBCAC}" type="slidenum">
              <a:rPr lang="en-GB" smtClean="0"/>
              <a:t>‹#›</a:t>
            </a:fld>
            <a:endParaRPr lang="en-GB"/>
          </a:p>
        </p:txBody>
      </p:sp>
      <p:sp>
        <p:nvSpPr>
          <p:cNvPr id="7" name="Rectangle 6">
            <a:extLst>
              <a:ext uri="{FF2B5EF4-FFF2-40B4-BE49-F238E27FC236}">
                <a16:creationId xmlns:a16="http://schemas.microsoft.com/office/drawing/2014/main" id="{4FFD3FB2-E35D-A9C1-2A0E-266F78B40415}"/>
              </a:ext>
            </a:extLst>
          </p:cNvPr>
          <p:cNvSpPr/>
          <p:nvPr/>
        </p:nvSpPr>
        <p:spPr>
          <a:xfrm>
            <a:off x="0" y="-1"/>
            <a:ext cx="12192000" cy="5891646"/>
          </a:xfrm>
          <a:prstGeom prst="rect">
            <a:avLst/>
          </a:prstGeom>
          <a:solidFill>
            <a:srgbClr val="AF84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D4888"/>
              </a:solidFill>
            </a:endParaRPr>
          </a:p>
        </p:txBody>
      </p:sp>
      <p:sp>
        <p:nvSpPr>
          <p:cNvPr id="8" name="Rectangle 7">
            <a:extLst>
              <a:ext uri="{FF2B5EF4-FFF2-40B4-BE49-F238E27FC236}">
                <a16:creationId xmlns:a16="http://schemas.microsoft.com/office/drawing/2014/main" id="{954EA98C-2509-F6A4-E8D1-FA0018A11819}"/>
              </a:ext>
            </a:extLst>
          </p:cNvPr>
          <p:cNvSpPr/>
          <p:nvPr/>
        </p:nvSpPr>
        <p:spPr>
          <a:xfrm>
            <a:off x="20782" y="256309"/>
            <a:ext cx="6806045" cy="878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D4888"/>
              </a:solidFill>
            </a:endParaRPr>
          </a:p>
        </p:txBody>
      </p:sp>
      <p:sp>
        <p:nvSpPr>
          <p:cNvPr id="9" name="Title 1">
            <a:extLst>
              <a:ext uri="{FF2B5EF4-FFF2-40B4-BE49-F238E27FC236}">
                <a16:creationId xmlns:a16="http://schemas.microsoft.com/office/drawing/2014/main" id="{27993F3E-747E-7061-1D3E-86CB2C4ED36C}"/>
              </a:ext>
            </a:extLst>
          </p:cNvPr>
          <p:cNvSpPr>
            <a:spLocks noGrp="1"/>
          </p:cNvSpPr>
          <p:nvPr>
            <p:ph type="title" hasCustomPrompt="1"/>
          </p:nvPr>
        </p:nvSpPr>
        <p:spPr>
          <a:xfrm>
            <a:off x="256309" y="256309"/>
            <a:ext cx="6806045" cy="1000992"/>
          </a:xfrm>
        </p:spPr>
        <p:txBody>
          <a:bodyPr/>
          <a:lstStyle>
            <a:lvl1pPr>
              <a:defRPr>
                <a:solidFill>
                  <a:schemeClr val="bg2">
                    <a:lumMod val="50000"/>
                  </a:schemeClr>
                </a:solidFill>
              </a:defRPr>
            </a:lvl1pPr>
          </a:lstStyle>
          <a:p>
            <a:r>
              <a:rPr lang="en-GB"/>
              <a:t>TITLE</a:t>
            </a:r>
            <a:endParaRPr lang="en-US"/>
          </a:p>
        </p:txBody>
      </p:sp>
      <p:sp>
        <p:nvSpPr>
          <p:cNvPr id="10" name="Content Placeholder 2">
            <a:extLst>
              <a:ext uri="{FF2B5EF4-FFF2-40B4-BE49-F238E27FC236}">
                <a16:creationId xmlns:a16="http://schemas.microsoft.com/office/drawing/2014/main" id="{BD4E35D6-2BB3-BE02-D6F8-F9FBEB5A3C73}"/>
              </a:ext>
            </a:extLst>
          </p:cNvPr>
          <p:cNvSpPr>
            <a:spLocks noGrp="1"/>
          </p:cNvSpPr>
          <p:nvPr>
            <p:ph idx="1"/>
          </p:nvPr>
        </p:nvSpPr>
        <p:spPr>
          <a:xfrm>
            <a:off x="256309" y="1513609"/>
            <a:ext cx="10515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12579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CF909-BDA1-12BD-929F-E7B20AF1817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999144E-E5C9-843C-91E5-0059F3A838A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A16096D-06D3-158A-C614-5279D93F161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5ED16D2-D976-9A1A-6C0B-AC1F0A488BC8}"/>
              </a:ext>
            </a:extLst>
          </p:cNvPr>
          <p:cNvSpPr>
            <a:spLocks noGrp="1"/>
          </p:cNvSpPr>
          <p:nvPr>
            <p:ph type="dt" sz="half" idx="10"/>
          </p:nvPr>
        </p:nvSpPr>
        <p:spPr>
          <a:xfrm>
            <a:off x="838200" y="6356350"/>
            <a:ext cx="2743200" cy="365125"/>
          </a:xfrm>
          <a:prstGeom prst="rect">
            <a:avLst/>
          </a:prstGeom>
        </p:spPr>
        <p:txBody>
          <a:bodyPr/>
          <a:lstStyle/>
          <a:p>
            <a:fld id="{1BB4103A-7EE8-4415-8213-33DB1CE3A384}" type="datetimeFigureOut">
              <a:rPr lang="en-GB" smtClean="0"/>
              <a:t>24/01/2024</a:t>
            </a:fld>
            <a:endParaRPr lang="en-GB"/>
          </a:p>
        </p:txBody>
      </p:sp>
      <p:sp>
        <p:nvSpPr>
          <p:cNvPr id="6" name="Footer Placeholder 5">
            <a:extLst>
              <a:ext uri="{FF2B5EF4-FFF2-40B4-BE49-F238E27FC236}">
                <a16:creationId xmlns:a16="http://schemas.microsoft.com/office/drawing/2014/main" id="{D67A2C57-C400-0BA9-4692-2C12F57D785D}"/>
              </a:ext>
            </a:extLst>
          </p:cNvPr>
          <p:cNvSpPr>
            <a:spLocks noGrp="1"/>
          </p:cNvSpPr>
          <p:nvPr>
            <p:ph type="ftr" sz="quarter" idx="11"/>
          </p:nvPr>
        </p:nvSpPr>
        <p:spPr>
          <a:xfrm>
            <a:off x="838200" y="5948363"/>
            <a:ext cx="7315200" cy="544512"/>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7EAE79D8-FA19-82FF-AE2D-D08CCC950C0A}"/>
              </a:ext>
            </a:extLst>
          </p:cNvPr>
          <p:cNvSpPr>
            <a:spLocks noGrp="1"/>
          </p:cNvSpPr>
          <p:nvPr>
            <p:ph type="sldNum" sz="quarter" idx="12"/>
          </p:nvPr>
        </p:nvSpPr>
        <p:spPr>
          <a:xfrm>
            <a:off x="8610600" y="6356350"/>
            <a:ext cx="2743200" cy="365125"/>
          </a:xfrm>
          <a:prstGeom prst="rect">
            <a:avLst/>
          </a:prstGeom>
        </p:spPr>
        <p:txBody>
          <a:bodyPr/>
          <a:lstStyle/>
          <a:p>
            <a:fld id="{02D5F3B1-5029-4CFC-80A5-2ACBEAFDBCAC}" type="slidenum">
              <a:rPr lang="en-GB" smtClean="0"/>
              <a:t>‹#›</a:t>
            </a:fld>
            <a:endParaRPr lang="en-GB"/>
          </a:p>
        </p:txBody>
      </p:sp>
    </p:spTree>
    <p:extLst>
      <p:ext uri="{BB962C8B-B14F-4D97-AF65-F5344CB8AC3E}">
        <p14:creationId xmlns:p14="http://schemas.microsoft.com/office/powerpoint/2010/main" val="2046079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5920B-DCB9-E2B7-1412-29BE4B66FD5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A6F34E9-F3A7-89D1-B13F-D9362C9F5D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595C711-BE43-9CD7-214B-82BA96D53F4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23BE295-B8DE-021C-BB51-1AE7537871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1E35A64-12A6-BA7F-8D48-D09437A3756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1B1E1B7-D4D5-21E5-A173-FD70D0F645DA}"/>
              </a:ext>
            </a:extLst>
          </p:cNvPr>
          <p:cNvSpPr>
            <a:spLocks noGrp="1"/>
          </p:cNvSpPr>
          <p:nvPr>
            <p:ph type="dt" sz="half" idx="10"/>
          </p:nvPr>
        </p:nvSpPr>
        <p:spPr>
          <a:xfrm>
            <a:off x="838200" y="6356350"/>
            <a:ext cx="2743200" cy="365125"/>
          </a:xfrm>
          <a:prstGeom prst="rect">
            <a:avLst/>
          </a:prstGeom>
        </p:spPr>
        <p:txBody>
          <a:bodyPr/>
          <a:lstStyle/>
          <a:p>
            <a:fld id="{1BB4103A-7EE8-4415-8213-33DB1CE3A384}" type="datetimeFigureOut">
              <a:rPr lang="en-GB" smtClean="0"/>
              <a:t>24/01/2024</a:t>
            </a:fld>
            <a:endParaRPr lang="en-GB"/>
          </a:p>
        </p:txBody>
      </p:sp>
      <p:sp>
        <p:nvSpPr>
          <p:cNvPr id="8" name="Footer Placeholder 7">
            <a:extLst>
              <a:ext uri="{FF2B5EF4-FFF2-40B4-BE49-F238E27FC236}">
                <a16:creationId xmlns:a16="http://schemas.microsoft.com/office/drawing/2014/main" id="{460BCD6D-FD44-7971-DE3F-8ED175090E4E}"/>
              </a:ext>
            </a:extLst>
          </p:cNvPr>
          <p:cNvSpPr>
            <a:spLocks noGrp="1"/>
          </p:cNvSpPr>
          <p:nvPr>
            <p:ph type="ftr" sz="quarter" idx="11"/>
          </p:nvPr>
        </p:nvSpPr>
        <p:spPr>
          <a:xfrm>
            <a:off x="838200" y="5948363"/>
            <a:ext cx="7315200" cy="544512"/>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20D95A57-C216-0D0C-0605-07F084EF67AF}"/>
              </a:ext>
            </a:extLst>
          </p:cNvPr>
          <p:cNvSpPr>
            <a:spLocks noGrp="1"/>
          </p:cNvSpPr>
          <p:nvPr>
            <p:ph type="sldNum" sz="quarter" idx="12"/>
          </p:nvPr>
        </p:nvSpPr>
        <p:spPr>
          <a:xfrm>
            <a:off x="8610600" y="6356350"/>
            <a:ext cx="2743200" cy="365125"/>
          </a:xfrm>
          <a:prstGeom prst="rect">
            <a:avLst/>
          </a:prstGeom>
        </p:spPr>
        <p:txBody>
          <a:bodyPr/>
          <a:lstStyle/>
          <a:p>
            <a:fld id="{02D5F3B1-5029-4CFC-80A5-2ACBEAFDBCAC}" type="slidenum">
              <a:rPr lang="en-GB" smtClean="0"/>
              <a:t>‹#›</a:t>
            </a:fld>
            <a:endParaRPr lang="en-GB"/>
          </a:p>
        </p:txBody>
      </p:sp>
    </p:spTree>
    <p:extLst>
      <p:ext uri="{BB962C8B-B14F-4D97-AF65-F5344CB8AC3E}">
        <p14:creationId xmlns:p14="http://schemas.microsoft.com/office/powerpoint/2010/main" val="3615465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C21BE2-4BA9-B805-7FAD-EFD792F0B713}"/>
              </a:ext>
            </a:extLst>
          </p:cNvPr>
          <p:cNvSpPr>
            <a:spLocks noGrp="1"/>
          </p:cNvSpPr>
          <p:nvPr>
            <p:ph type="dt" sz="half" idx="10"/>
          </p:nvPr>
        </p:nvSpPr>
        <p:spPr>
          <a:xfrm>
            <a:off x="838200" y="6356350"/>
            <a:ext cx="2743200" cy="365125"/>
          </a:xfrm>
          <a:prstGeom prst="rect">
            <a:avLst/>
          </a:prstGeom>
        </p:spPr>
        <p:txBody>
          <a:bodyPr/>
          <a:lstStyle/>
          <a:p>
            <a:fld id="{1BB4103A-7EE8-4415-8213-33DB1CE3A384}" type="datetimeFigureOut">
              <a:rPr lang="en-GB" smtClean="0"/>
              <a:t>24/01/2024</a:t>
            </a:fld>
            <a:endParaRPr lang="en-GB"/>
          </a:p>
        </p:txBody>
      </p:sp>
      <p:sp>
        <p:nvSpPr>
          <p:cNvPr id="3" name="Footer Placeholder 2">
            <a:extLst>
              <a:ext uri="{FF2B5EF4-FFF2-40B4-BE49-F238E27FC236}">
                <a16:creationId xmlns:a16="http://schemas.microsoft.com/office/drawing/2014/main" id="{01F38DFC-3EF5-F731-7041-CC847FD3830C}"/>
              </a:ext>
            </a:extLst>
          </p:cNvPr>
          <p:cNvSpPr>
            <a:spLocks noGrp="1"/>
          </p:cNvSpPr>
          <p:nvPr>
            <p:ph type="ftr" sz="quarter" idx="11"/>
          </p:nvPr>
        </p:nvSpPr>
        <p:spPr>
          <a:xfrm>
            <a:off x="838200" y="5948363"/>
            <a:ext cx="7315200" cy="544512"/>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24D496BB-3066-A257-B2CF-D9ABE9879334}"/>
              </a:ext>
            </a:extLst>
          </p:cNvPr>
          <p:cNvSpPr>
            <a:spLocks noGrp="1"/>
          </p:cNvSpPr>
          <p:nvPr>
            <p:ph type="sldNum" sz="quarter" idx="12"/>
          </p:nvPr>
        </p:nvSpPr>
        <p:spPr>
          <a:xfrm>
            <a:off x="8610600" y="6356350"/>
            <a:ext cx="2743200" cy="365125"/>
          </a:xfrm>
          <a:prstGeom prst="rect">
            <a:avLst/>
          </a:prstGeom>
        </p:spPr>
        <p:txBody>
          <a:bodyPr/>
          <a:lstStyle/>
          <a:p>
            <a:fld id="{02D5F3B1-5029-4CFC-80A5-2ACBEAFDBCAC}" type="slidenum">
              <a:rPr lang="en-GB" smtClean="0"/>
              <a:t>‹#›</a:t>
            </a:fld>
            <a:endParaRPr lang="en-GB"/>
          </a:p>
        </p:txBody>
      </p:sp>
    </p:spTree>
    <p:extLst>
      <p:ext uri="{BB962C8B-B14F-4D97-AF65-F5344CB8AC3E}">
        <p14:creationId xmlns:p14="http://schemas.microsoft.com/office/powerpoint/2010/main" val="3591197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12140-C4A2-E261-DA57-222B5B3E92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4DCF387-405B-B886-DD58-011AC3CBC80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C9B0FD2-C5C8-149C-3B8A-CAC84A69E1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23FA39-B94B-FBC8-9F55-CEFDCFE61BC0}"/>
              </a:ext>
            </a:extLst>
          </p:cNvPr>
          <p:cNvSpPr>
            <a:spLocks noGrp="1"/>
          </p:cNvSpPr>
          <p:nvPr>
            <p:ph type="dt" sz="half" idx="10"/>
          </p:nvPr>
        </p:nvSpPr>
        <p:spPr>
          <a:xfrm>
            <a:off x="838200" y="6356350"/>
            <a:ext cx="2743200" cy="365125"/>
          </a:xfrm>
          <a:prstGeom prst="rect">
            <a:avLst/>
          </a:prstGeom>
        </p:spPr>
        <p:txBody>
          <a:bodyPr/>
          <a:lstStyle/>
          <a:p>
            <a:fld id="{1BB4103A-7EE8-4415-8213-33DB1CE3A384}" type="datetimeFigureOut">
              <a:rPr lang="en-GB" smtClean="0"/>
              <a:t>24/01/2024</a:t>
            </a:fld>
            <a:endParaRPr lang="en-GB"/>
          </a:p>
        </p:txBody>
      </p:sp>
      <p:sp>
        <p:nvSpPr>
          <p:cNvPr id="6" name="Footer Placeholder 5">
            <a:extLst>
              <a:ext uri="{FF2B5EF4-FFF2-40B4-BE49-F238E27FC236}">
                <a16:creationId xmlns:a16="http://schemas.microsoft.com/office/drawing/2014/main" id="{BE2FAA5F-4373-29DF-9275-C03622236142}"/>
              </a:ext>
            </a:extLst>
          </p:cNvPr>
          <p:cNvSpPr>
            <a:spLocks noGrp="1"/>
          </p:cNvSpPr>
          <p:nvPr>
            <p:ph type="ftr" sz="quarter" idx="11"/>
          </p:nvPr>
        </p:nvSpPr>
        <p:spPr>
          <a:xfrm>
            <a:off x="838200" y="5948363"/>
            <a:ext cx="7315200" cy="544512"/>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299F7F3A-356C-5199-87F8-3BCA9ACB4934}"/>
              </a:ext>
            </a:extLst>
          </p:cNvPr>
          <p:cNvSpPr>
            <a:spLocks noGrp="1"/>
          </p:cNvSpPr>
          <p:nvPr>
            <p:ph type="sldNum" sz="quarter" idx="12"/>
          </p:nvPr>
        </p:nvSpPr>
        <p:spPr>
          <a:xfrm>
            <a:off x="8610600" y="6356350"/>
            <a:ext cx="2743200" cy="365125"/>
          </a:xfrm>
          <a:prstGeom prst="rect">
            <a:avLst/>
          </a:prstGeom>
        </p:spPr>
        <p:txBody>
          <a:bodyPr/>
          <a:lstStyle/>
          <a:p>
            <a:fld id="{02D5F3B1-5029-4CFC-80A5-2ACBEAFDBCAC}" type="slidenum">
              <a:rPr lang="en-GB" smtClean="0"/>
              <a:t>‹#›</a:t>
            </a:fld>
            <a:endParaRPr lang="en-GB"/>
          </a:p>
        </p:txBody>
      </p:sp>
    </p:spTree>
    <p:extLst>
      <p:ext uri="{BB962C8B-B14F-4D97-AF65-F5344CB8AC3E}">
        <p14:creationId xmlns:p14="http://schemas.microsoft.com/office/powerpoint/2010/main" val="3807734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18B63-6B09-7F06-BC40-8104142767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F510639-FA90-236F-D884-E2436FA4E20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11C0105F-8558-819C-1F8F-F7F7FB0D9D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3801EB-C632-7E28-E113-0BE6B1B25F19}"/>
              </a:ext>
            </a:extLst>
          </p:cNvPr>
          <p:cNvSpPr>
            <a:spLocks noGrp="1"/>
          </p:cNvSpPr>
          <p:nvPr>
            <p:ph type="dt" sz="half" idx="10"/>
          </p:nvPr>
        </p:nvSpPr>
        <p:spPr>
          <a:xfrm>
            <a:off x="838200" y="6356350"/>
            <a:ext cx="2743200" cy="365125"/>
          </a:xfrm>
          <a:prstGeom prst="rect">
            <a:avLst/>
          </a:prstGeom>
        </p:spPr>
        <p:txBody>
          <a:bodyPr/>
          <a:lstStyle/>
          <a:p>
            <a:fld id="{1BB4103A-7EE8-4415-8213-33DB1CE3A384}" type="datetimeFigureOut">
              <a:rPr lang="en-GB" smtClean="0"/>
              <a:t>24/01/2024</a:t>
            </a:fld>
            <a:endParaRPr lang="en-GB"/>
          </a:p>
        </p:txBody>
      </p:sp>
      <p:sp>
        <p:nvSpPr>
          <p:cNvPr id="6" name="Footer Placeholder 5">
            <a:extLst>
              <a:ext uri="{FF2B5EF4-FFF2-40B4-BE49-F238E27FC236}">
                <a16:creationId xmlns:a16="http://schemas.microsoft.com/office/drawing/2014/main" id="{C7AB7459-ACED-0271-AE61-09404BB58A97}"/>
              </a:ext>
            </a:extLst>
          </p:cNvPr>
          <p:cNvSpPr>
            <a:spLocks noGrp="1"/>
          </p:cNvSpPr>
          <p:nvPr>
            <p:ph type="ftr" sz="quarter" idx="11"/>
          </p:nvPr>
        </p:nvSpPr>
        <p:spPr>
          <a:xfrm>
            <a:off x="838200" y="5948363"/>
            <a:ext cx="7315200" cy="544512"/>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36D87F29-DE40-E8B2-F840-1C09BB0F0087}"/>
              </a:ext>
            </a:extLst>
          </p:cNvPr>
          <p:cNvSpPr>
            <a:spLocks noGrp="1"/>
          </p:cNvSpPr>
          <p:nvPr>
            <p:ph type="sldNum" sz="quarter" idx="12"/>
          </p:nvPr>
        </p:nvSpPr>
        <p:spPr>
          <a:xfrm>
            <a:off x="8610600" y="6356350"/>
            <a:ext cx="2743200" cy="365125"/>
          </a:xfrm>
          <a:prstGeom prst="rect">
            <a:avLst/>
          </a:prstGeom>
        </p:spPr>
        <p:txBody>
          <a:bodyPr/>
          <a:lstStyle/>
          <a:p>
            <a:fld id="{02D5F3B1-5029-4CFC-80A5-2ACBEAFDBCAC}" type="slidenum">
              <a:rPr lang="en-GB" smtClean="0"/>
              <a:t>‹#›</a:t>
            </a:fld>
            <a:endParaRPr lang="en-GB"/>
          </a:p>
        </p:txBody>
      </p:sp>
    </p:spTree>
    <p:extLst>
      <p:ext uri="{BB962C8B-B14F-4D97-AF65-F5344CB8AC3E}">
        <p14:creationId xmlns:p14="http://schemas.microsoft.com/office/powerpoint/2010/main" val="621080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119C2-167E-491A-A69E-A1CD3A05112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782877-0955-4E3C-B090-3688334663E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B7EA20-9E83-445E-BD62-48D55FB5F735}"/>
              </a:ext>
            </a:extLst>
          </p:cNvPr>
          <p:cNvSpPr>
            <a:spLocks noGrp="1"/>
          </p:cNvSpPr>
          <p:nvPr>
            <p:ph type="dt" sz="half" idx="10"/>
          </p:nvPr>
        </p:nvSpPr>
        <p:spPr/>
        <p:txBody>
          <a:bodyPr/>
          <a:lstStyle/>
          <a:p>
            <a:fld id="{1BB4103A-7EE8-4415-8213-33DB1CE3A384}" type="datetimeFigureOut">
              <a:rPr lang="en-GB" smtClean="0"/>
              <a:t>24/01/2024</a:t>
            </a:fld>
            <a:endParaRPr lang="en-GB"/>
          </a:p>
        </p:txBody>
      </p:sp>
      <p:sp>
        <p:nvSpPr>
          <p:cNvPr id="5" name="Footer Placeholder 4">
            <a:extLst>
              <a:ext uri="{FF2B5EF4-FFF2-40B4-BE49-F238E27FC236}">
                <a16:creationId xmlns:a16="http://schemas.microsoft.com/office/drawing/2014/main" id="{3BDD9214-10AF-4E4C-82EE-FD5C9FE19B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6CC9ED-E970-4415-8C29-FB0D5472F520}"/>
              </a:ext>
            </a:extLst>
          </p:cNvPr>
          <p:cNvSpPr>
            <a:spLocks noGrp="1"/>
          </p:cNvSpPr>
          <p:nvPr>
            <p:ph type="sldNum" sz="quarter" idx="12"/>
          </p:nvPr>
        </p:nvSpPr>
        <p:spPr/>
        <p:txBody>
          <a:bodyPr/>
          <a:lstStyle/>
          <a:p>
            <a:fld id="{02D5F3B1-5029-4CFC-80A5-2ACBEAFDBCAC}" type="slidenum">
              <a:rPr lang="en-GB" smtClean="0"/>
              <a:t>‹#›</a:t>
            </a:fld>
            <a:endParaRPr lang="en-GB"/>
          </a:p>
        </p:txBody>
      </p:sp>
    </p:spTree>
    <p:extLst>
      <p:ext uri="{BB962C8B-B14F-4D97-AF65-F5344CB8AC3E}">
        <p14:creationId xmlns:p14="http://schemas.microsoft.com/office/powerpoint/2010/main" val="3710360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7"/>
        <p:cNvGrpSpPr/>
        <p:nvPr/>
      </p:nvGrpSpPr>
      <p:grpSpPr>
        <a:xfrm>
          <a:off x="0" y="0"/>
          <a:ext cx="0" cy="0"/>
          <a:chOff x="0" y="0"/>
          <a:chExt cx="0" cy="0"/>
        </a:xfrm>
      </p:grpSpPr>
      <p:sp>
        <p:nvSpPr>
          <p:cNvPr id="40" name="Google Shape;40;p9"/>
          <p:cNvSpPr txBox="1">
            <a:spLocks noGrp="1"/>
          </p:cNvSpPr>
          <p:nvPr>
            <p:ph type="title"/>
          </p:nvPr>
        </p:nvSpPr>
        <p:spPr>
          <a:xfrm>
            <a:off x="354000" y="1575600"/>
            <a:ext cx="5393600" cy="2044800"/>
          </a:xfrm>
          <a:prstGeom prst="rect">
            <a:avLst/>
          </a:prstGeom>
        </p:spPr>
        <p:txBody>
          <a:bodyPr spcFirstLastPara="1" wrap="square" lIns="91425" tIns="91425" rIns="91425" bIns="91425" anchor="b" anchorCtr="0">
            <a:noAutofit/>
          </a:bodyPr>
          <a:lstStyle>
            <a:lvl1pPr lvl="0" algn="ctr">
              <a:spcBef>
                <a:spcPts val="0"/>
              </a:spcBef>
              <a:spcAft>
                <a:spcPts val="0"/>
              </a:spcAft>
              <a:buSzPts val="3800"/>
              <a:buNone/>
              <a:defRPr sz="5067"/>
            </a:lvl1pPr>
            <a:lvl2pPr lvl="1" algn="ctr">
              <a:spcBef>
                <a:spcPts val="0"/>
              </a:spcBef>
              <a:spcAft>
                <a:spcPts val="0"/>
              </a:spcAft>
              <a:buSzPts val="3800"/>
              <a:buNone/>
              <a:defRPr sz="5067"/>
            </a:lvl2pPr>
            <a:lvl3pPr lvl="2" algn="ctr">
              <a:spcBef>
                <a:spcPts val="0"/>
              </a:spcBef>
              <a:spcAft>
                <a:spcPts val="0"/>
              </a:spcAft>
              <a:buSzPts val="3800"/>
              <a:buNone/>
              <a:defRPr sz="5067"/>
            </a:lvl3pPr>
            <a:lvl4pPr lvl="3" algn="ctr">
              <a:spcBef>
                <a:spcPts val="0"/>
              </a:spcBef>
              <a:spcAft>
                <a:spcPts val="0"/>
              </a:spcAft>
              <a:buSzPts val="3800"/>
              <a:buNone/>
              <a:defRPr sz="5067"/>
            </a:lvl4pPr>
            <a:lvl5pPr lvl="4" algn="ctr">
              <a:spcBef>
                <a:spcPts val="0"/>
              </a:spcBef>
              <a:spcAft>
                <a:spcPts val="0"/>
              </a:spcAft>
              <a:buSzPts val="3800"/>
              <a:buNone/>
              <a:defRPr sz="5067"/>
            </a:lvl5pPr>
            <a:lvl6pPr lvl="5" algn="ctr">
              <a:spcBef>
                <a:spcPts val="0"/>
              </a:spcBef>
              <a:spcAft>
                <a:spcPts val="0"/>
              </a:spcAft>
              <a:buSzPts val="3800"/>
              <a:buNone/>
              <a:defRPr sz="5067"/>
            </a:lvl6pPr>
            <a:lvl7pPr lvl="6" algn="ctr">
              <a:spcBef>
                <a:spcPts val="0"/>
              </a:spcBef>
              <a:spcAft>
                <a:spcPts val="0"/>
              </a:spcAft>
              <a:buSzPts val="3800"/>
              <a:buNone/>
              <a:defRPr sz="5067"/>
            </a:lvl7pPr>
            <a:lvl8pPr lvl="7" algn="ctr">
              <a:spcBef>
                <a:spcPts val="0"/>
              </a:spcBef>
              <a:spcAft>
                <a:spcPts val="0"/>
              </a:spcAft>
              <a:buSzPts val="3800"/>
              <a:buNone/>
              <a:defRPr sz="5067"/>
            </a:lvl8pPr>
            <a:lvl9pPr lvl="8" algn="ctr">
              <a:spcBef>
                <a:spcPts val="0"/>
              </a:spcBef>
              <a:spcAft>
                <a:spcPts val="0"/>
              </a:spcAft>
              <a:buSzPts val="3800"/>
              <a:buNone/>
              <a:defRPr sz="5067"/>
            </a:lvl9pPr>
          </a:lstStyle>
          <a:p>
            <a:endParaRPr/>
          </a:p>
        </p:txBody>
      </p:sp>
      <p:sp>
        <p:nvSpPr>
          <p:cNvPr id="41" name="Google Shape;41;p9"/>
          <p:cNvSpPr txBox="1">
            <a:spLocks noGrp="1"/>
          </p:cNvSpPr>
          <p:nvPr>
            <p:ph type="subTitle" idx="1"/>
          </p:nvPr>
        </p:nvSpPr>
        <p:spPr>
          <a:xfrm>
            <a:off x="354000" y="3692001"/>
            <a:ext cx="5393600" cy="17940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42" name="Google Shape;42;p9"/>
          <p:cNvSpPr txBox="1">
            <a:spLocks noGrp="1"/>
          </p:cNvSpPr>
          <p:nvPr>
            <p:ph type="body" idx="2"/>
          </p:nvPr>
        </p:nvSpPr>
        <p:spPr>
          <a:xfrm>
            <a:off x="6586000" y="965600"/>
            <a:ext cx="5116000" cy="4926800"/>
          </a:xfrm>
          <a:prstGeom prst="rect">
            <a:avLst/>
          </a:prstGeom>
        </p:spPr>
        <p:txBody>
          <a:bodyPr spcFirstLastPara="1" wrap="square" lIns="91425" tIns="91425" rIns="91425" bIns="91425" anchor="ctr" anchorCtr="0">
            <a:noAutofit/>
          </a:bodyPr>
          <a:lstStyle>
            <a:lvl1pPr marL="609585" lvl="0" indent="-457189">
              <a:spcBef>
                <a:spcPts val="0"/>
              </a:spcBef>
              <a:spcAft>
                <a:spcPts val="0"/>
              </a:spcAft>
              <a:buClr>
                <a:schemeClr val="lt1"/>
              </a:buClr>
              <a:buSzPts val="1800"/>
              <a:buChar char="●"/>
              <a:defRPr>
                <a:solidFill>
                  <a:schemeClr val="lt1"/>
                </a:solidFill>
              </a:defRPr>
            </a:lvl1pPr>
            <a:lvl2pPr marL="1219170" lvl="1" indent="-423323">
              <a:spcBef>
                <a:spcPts val="2133"/>
              </a:spcBef>
              <a:spcAft>
                <a:spcPts val="0"/>
              </a:spcAft>
              <a:buClr>
                <a:schemeClr val="lt1"/>
              </a:buClr>
              <a:buSzPts val="1400"/>
              <a:buChar char="○"/>
              <a:defRPr>
                <a:solidFill>
                  <a:schemeClr val="lt1"/>
                </a:solidFill>
              </a:defRPr>
            </a:lvl2pPr>
            <a:lvl3pPr marL="1828754" lvl="2" indent="-423323">
              <a:spcBef>
                <a:spcPts val="2133"/>
              </a:spcBef>
              <a:spcAft>
                <a:spcPts val="0"/>
              </a:spcAft>
              <a:buClr>
                <a:schemeClr val="lt1"/>
              </a:buClr>
              <a:buSzPts val="1400"/>
              <a:buChar char="■"/>
              <a:defRPr>
                <a:solidFill>
                  <a:schemeClr val="lt1"/>
                </a:solidFill>
              </a:defRPr>
            </a:lvl3pPr>
            <a:lvl4pPr marL="2438339" lvl="3" indent="-423323">
              <a:spcBef>
                <a:spcPts val="2133"/>
              </a:spcBef>
              <a:spcAft>
                <a:spcPts val="0"/>
              </a:spcAft>
              <a:buClr>
                <a:schemeClr val="lt1"/>
              </a:buClr>
              <a:buSzPts val="1400"/>
              <a:buChar char="●"/>
              <a:defRPr>
                <a:solidFill>
                  <a:schemeClr val="lt1"/>
                </a:solidFill>
              </a:defRPr>
            </a:lvl4pPr>
            <a:lvl5pPr marL="3047924" lvl="4" indent="-423323">
              <a:spcBef>
                <a:spcPts val="2133"/>
              </a:spcBef>
              <a:spcAft>
                <a:spcPts val="0"/>
              </a:spcAft>
              <a:buClr>
                <a:schemeClr val="lt1"/>
              </a:buClr>
              <a:buSzPts val="1400"/>
              <a:buChar char="○"/>
              <a:defRPr>
                <a:solidFill>
                  <a:schemeClr val="lt1"/>
                </a:solidFill>
              </a:defRPr>
            </a:lvl5pPr>
            <a:lvl6pPr marL="3657509" lvl="5" indent="-423323">
              <a:spcBef>
                <a:spcPts val="2133"/>
              </a:spcBef>
              <a:spcAft>
                <a:spcPts val="0"/>
              </a:spcAft>
              <a:buClr>
                <a:schemeClr val="lt1"/>
              </a:buClr>
              <a:buSzPts val="1400"/>
              <a:buChar char="■"/>
              <a:defRPr>
                <a:solidFill>
                  <a:schemeClr val="lt1"/>
                </a:solidFill>
              </a:defRPr>
            </a:lvl6pPr>
            <a:lvl7pPr marL="4267093" lvl="6" indent="-423323">
              <a:spcBef>
                <a:spcPts val="2133"/>
              </a:spcBef>
              <a:spcAft>
                <a:spcPts val="0"/>
              </a:spcAft>
              <a:buClr>
                <a:schemeClr val="lt1"/>
              </a:buClr>
              <a:buSzPts val="1400"/>
              <a:buChar char="●"/>
              <a:defRPr>
                <a:solidFill>
                  <a:schemeClr val="lt1"/>
                </a:solidFill>
              </a:defRPr>
            </a:lvl7pPr>
            <a:lvl8pPr marL="4876678" lvl="7" indent="-423323">
              <a:spcBef>
                <a:spcPts val="2133"/>
              </a:spcBef>
              <a:spcAft>
                <a:spcPts val="0"/>
              </a:spcAft>
              <a:buClr>
                <a:schemeClr val="lt1"/>
              </a:buClr>
              <a:buSzPts val="1400"/>
              <a:buChar char="○"/>
              <a:defRPr>
                <a:solidFill>
                  <a:schemeClr val="lt1"/>
                </a:solidFill>
              </a:defRPr>
            </a:lvl8pPr>
            <a:lvl9pPr marL="5486263" lvl="8" indent="-423323">
              <a:spcBef>
                <a:spcPts val="2133"/>
              </a:spcBef>
              <a:spcAft>
                <a:spcPts val="2133"/>
              </a:spcAft>
              <a:buClr>
                <a:schemeClr val="lt1"/>
              </a:buClr>
              <a:buSzPts val="1400"/>
              <a:buChar char="■"/>
              <a:defRPr>
                <a:solidFill>
                  <a:schemeClr val="lt1"/>
                </a:solidFill>
              </a:defRPr>
            </a:lvl9pPr>
          </a:lstStyle>
          <a:p>
            <a:endParaRPr/>
          </a:p>
        </p:txBody>
      </p:sp>
      <p:sp>
        <p:nvSpPr>
          <p:cNvPr id="43" name="Google Shape;43;p9"/>
          <p:cNvSpPr txBox="1">
            <a:spLocks noGrp="1"/>
          </p:cNvSpPr>
          <p:nvPr>
            <p:ph type="sldNum" idx="12"/>
          </p:nvPr>
        </p:nvSpPr>
        <p:spPr>
          <a:xfrm>
            <a:off x="11330665" y="6251679"/>
            <a:ext cx="731600" cy="5248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076625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23DE1D41-6092-7B78-9760-96E5CB5D407A}"/>
              </a:ext>
            </a:extLst>
          </p:cNvPr>
          <p:cNvSpPr/>
          <p:nvPr userDrawn="1"/>
        </p:nvSpPr>
        <p:spPr>
          <a:xfrm>
            <a:off x="0" y="0"/>
            <a:ext cx="2981739" cy="5874025"/>
          </a:xfrm>
          <a:prstGeom prst="rect">
            <a:avLst/>
          </a:prstGeom>
          <a:solidFill>
            <a:schemeClr val="accent2"/>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4" y="4700109"/>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Content Placeholder 2">
            <a:extLst>
              <a:ext uri="{FF2B5EF4-FFF2-40B4-BE49-F238E27FC236}">
                <a16:creationId xmlns:a16="http://schemas.microsoft.com/office/drawing/2014/main" id="{6CA7626E-649B-7EAF-4B2F-D2F5EAAA614B}"/>
              </a:ext>
            </a:extLst>
          </p:cNvPr>
          <p:cNvSpPr>
            <a:spLocks noGrp="1"/>
          </p:cNvSpPr>
          <p:nvPr>
            <p:ph idx="1"/>
          </p:nvPr>
        </p:nvSpPr>
        <p:spPr>
          <a:xfrm>
            <a:off x="3461184" y="75934"/>
            <a:ext cx="8730816" cy="5798091"/>
          </a:xfrm>
        </p:spPr>
        <p:txBody>
          <a:bodyPr anchor="ctr"/>
          <a:lstStyle>
            <a:lvl1pPr marL="0" indent="0">
              <a:buNone/>
              <a:defRPr/>
            </a:lvl1pPr>
            <a:lvl2pPr marL="228600">
              <a:defRPr/>
            </a:lvl2pPr>
            <a:lvl3pPr marL="457200">
              <a:defRPr/>
            </a:lvl3pPr>
            <a:lvl4pPr>
              <a:buNone/>
              <a:defRPr/>
            </a:lvl4pPr>
          </a:lstStyle>
          <a:p>
            <a:pPr lvl="0"/>
            <a:endParaRPr lang="en-US"/>
          </a:p>
        </p:txBody>
      </p:sp>
      <p:sp>
        <p:nvSpPr>
          <p:cNvPr id="8" name="Arc 7">
            <a:extLst>
              <a:ext uri="{FF2B5EF4-FFF2-40B4-BE49-F238E27FC236}">
                <a16:creationId xmlns:a16="http://schemas.microsoft.com/office/drawing/2014/main" id="{36C5A4D3-1EE3-606A-EDDF-C237BAF48052}"/>
              </a:ext>
            </a:extLst>
          </p:cNvPr>
          <p:cNvSpPr/>
          <p:nvPr userDrawn="1"/>
        </p:nvSpPr>
        <p:spPr>
          <a:xfrm rot="19809111">
            <a:off x="9000483" y="682063"/>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05228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1184A30-2C17-6231-1425-49D596024A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A89E12F-30A0-19AB-7462-4F504D6408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Picture 7" descr="A picture containing logo&#10;&#10;Description automatically generated">
            <a:extLst>
              <a:ext uri="{FF2B5EF4-FFF2-40B4-BE49-F238E27FC236}">
                <a16:creationId xmlns:a16="http://schemas.microsoft.com/office/drawing/2014/main" id="{3CD111A1-DAB3-C470-3C8C-75CD9F32DBDD}"/>
              </a:ext>
            </a:extLst>
          </p:cNvPr>
          <p:cNvPicPr>
            <a:picLocks noChangeAspect="1"/>
          </p:cNvPicPr>
          <p:nvPr/>
        </p:nvPicPr>
        <p:blipFill>
          <a:blip r:embed="rId14"/>
          <a:stretch>
            <a:fillRect/>
          </a:stretch>
        </p:blipFill>
        <p:spPr>
          <a:xfrm>
            <a:off x="10252688" y="5925425"/>
            <a:ext cx="1712892" cy="932575"/>
          </a:xfrm>
          <a:prstGeom prst="rect">
            <a:avLst/>
          </a:prstGeom>
        </p:spPr>
      </p:pic>
      <p:sp>
        <p:nvSpPr>
          <p:cNvPr id="10" name="TextBox 9">
            <a:extLst>
              <a:ext uri="{FF2B5EF4-FFF2-40B4-BE49-F238E27FC236}">
                <a16:creationId xmlns:a16="http://schemas.microsoft.com/office/drawing/2014/main" id="{5D37E5BA-711C-3FF3-313B-0D39467CBE95}"/>
              </a:ext>
            </a:extLst>
          </p:cNvPr>
          <p:cNvSpPr txBox="1"/>
          <p:nvPr/>
        </p:nvSpPr>
        <p:spPr>
          <a:xfrm>
            <a:off x="9007634" y="6142126"/>
            <a:ext cx="1380135" cy="200055"/>
          </a:xfrm>
          <a:prstGeom prst="rect">
            <a:avLst/>
          </a:prstGeom>
          <a:noFill/>
        </p:spPr>
        <p:txBody>
          <a:bodyPr wrap="square">
            <a:spAutoFit/>
          </a:bodyPr>
          <a:lstStyle/>
          <a:p>
            <a:pPr algn="ctr"/>
            <a:r>
              <a:rPr lang="en-US" sz="700">
                <a:latin typeface="Raleway" panose="020B0503030101060003" pitchFamily="34" charset="77"/>
              </a:rPr>
              <a:t>In partnership with</a:t>
            </a:r>
          </a:p>
        </p:txBody>
      </p:sp>
      <p:pic>
        <p:nvPicPr>
          <p:cNvPr id="11" name="Picture 10">
            <a:extLst>
              <a:ext uri="{FF2B5EF4-FFF2-40B4-BE49-F238E27FC236}">
                <a16:creationId xmlns:a16="http://schemas.microsoft.com/office/drawing/2014/main" id="{82F033E9-5DE8-5FDA-647E-87E058D68EF6}"/>
              </a:ext>
            </a:extLst>
          </p:cNvPr>
          <p:cNvPicPr>
            <a:picLocks noChangeAspect="1"/>
          </p:cNvPicPr>
          <p:nvPr/>
        </p:nvPicPr>
        <p:blipFill>
          <a:blip r:embed="rId15"/>
          <a:stretch>
            <a:fillRect/>
          </a:stretch>
        </p:blipFill>
        <p:spPr>
          <a:xfrm>
            <a:off x="9218387" y="6414189"/>
            <a:ext cx="958631" cy="307853"/>
          </a:xfrm>
          <a:prstGeom prst="rect">
            <a:avLst/>
          </a:prstGeom>
        </p:spPr>
      </p:pic>
      <p:sp>
        <p:nvSpPr>
          <p:cNvPr id="12" name="TextBox 11">
            <a:extLst>
              <a:ext uri="{FF2B5EF4-FFF2-40B4-BE49-F238E27FC236}">
                <a16:creationId xmlns:a16="http://schemas.microsoft.com/office/drawing/2014/main" id="{84A1D51F-2009-9D5C-253E-D664CBBFA0AC}"/>
              </a:ext>
            </a:extLst>
          </p:cNvPr>
          <p:cNvSpPr txBox="1"/>
          <p:nvPr/>
        </p:nvSpPr>
        <p:spPr>
          <a:xfrm>
            <a:off x="226420" y="6096925"/>
            <a:ext cx="5521036" cy="461665"/>
          </a:xfrm>
          <a:prstGeom prst="rect">
            <a:avLst/>
          </a:prstGeom>
          <a:noFill/>
        </p:spPr>
        <p:txBody>
          <a:bodyPr wrap="square" rtlCol="0">
            <a:spAutoFit/>
          </a:bodyPr>
          <a:lstStyle/>
          <a:p>
            <a:r>
              <a:rPr lang="en-US" sz="1200">
                <a:solidFill>
                  <a:schemeClr val="tx1">
                    <a:lumMod val="65000"/>
                    <a:lumOff val="35000"/>
                  </a:schemeClr>
                </a:solidFill>
                <a:latin typeface="Raleway" panose="020B0503030101060003" pitchFamily="34" charset="77"/>
              </a:rPr>
              <a:t>Mental Health Support Team (MHST) </a:t>
            </a:r>
          </a:p>
          <a:p>
            <a:r>
              <a:rPr lang="en-US" sz="1200" err="1">
                <a:solidFill>
                  <a:schemeClr val="tx1">
                    <a:lumMod val="65000"/>
                    <a:lumOff val="35000"/>
                  </a:schemeClr>
                </a:solidFill>
                <a:latin typeface="Raleway" panose="020B0503030101060003" pitchFamily="34" charset="77"/>
              </a:rPr>
              <a:t>www.youngsomerset.org.uk</a:t>
            </a:r>
            <a:r>
              <a:rPr lang="en-US" sz="1200">
                <a:solidFill>
                  <a:schemeClr val="tx1">
                    <a:lumMod val="65000"/>
                    <a:lumOff val="35000"/>
                  </a:schemeClr>
                </a:solidFill>
                <a:latin typeface="Raleway" panose="020B0503030101060003" pitchFamily="34" charset="77"/>
              </a:rPr>
              <a:t>/</a:t>
            </a:r>
            <a:r>
              <a:rPr lang="en-US" sz="1200" err="1">
                <a:solidFill>
                  <a:schemeClr val="tx1">
                    <a:lumMod val="65000"/>
                    <a:lumOff val="35000"/>
                  </a:schemeClr>
                </a:solidFill>
                <a:latin typeface="Raleway" panose="020B0503030101060003" pitchFamily="34" charset="77"/>
              </a:rPr>
              <a:t>mhst</a:t>
            </a:r>
            <a:endParaRPr lang="en-US" sz="1200">
              <a:solidFill>
                <a:schemeClr val="tx1">
                  <a:lumMod val="65000"/>
                  <a:lumOff val="35000"/>
                </a:schemeClr>
              </a:solidFill>
              <a:latin typeface="Raleway" panose="020B0503030101060003" pitchFamily="34" charset="77"/>
            </a:endParaRPr>
          </a:p>
        </p:txBody>
      </p:sp>
      <p:sp>
        <p:nvSpPr>
          <p:cNvPr id="13" name="Rectangle 12">
            <a:extLst>
              <a:ext uri="{FF2B5EF4-FFF2-40B4-BE49-F238E27FC236}">
                <a16:creationId xmlns:a16="http://schemas.microsoft.com/office/drawing/2014/main" id="{06E9DC04-18DB-8024-B3D6-B817DE47FDD1}"/>
              </a:ext>
            </a:extLst>
          </p:cNvPr>
          <p:cNvSpPr/>
          <p:nvPr/>
        </p:nvSpPr>
        <p:spPr>
          <a:xfrm>
            <a:off x="0" y="-1"/>
            <a:ext cx="12192000" cy="5891646"/>
          </a:xfrm>
          <a:prstGeom prst="rect">
            <a:avLst/>
          </a:prstGeom>
          <a:solidFill>
            <a:srgbClr val="AF84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D4888"/>
              </a:solidFill>
            </a:endParaRPr>
          </a:p>
        </p:txBody>
      </p:sp>
    </p:spTree>
    <p:extLst>
      <p:ext uri="{BB962C8B-B14F-4D97-AF65-F5344CB8AC3E}">
        <p14:creationId xmlns:p14="http://schemas.microsoft.com/office/powerpoint/2010/main" val="412104086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txStyles>
    <p:titleStyle>
      <a:lvl1pPr algn="l" defTabSz="914400" rtl="0" eaLnBrk="1" latinLnBrk="0" hangingPunct="1">
        <a:lnSpc>
          <a:spcPct val="90000"/>
        </a:lnSpc>
        <a:spcBef>
          <a:spcPct val="0"/>
        </a:spcBef>
        <a:buNone/>
        <a:defRPr sz="4400" kern="1200">
          <a:solidFill>
            <a:schemeClr val="tx1"/>
          </a:solidFill>
          <a:latin typeface="Oswald Medium"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Raleway" panose="020B05030301010600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Raleway" panose="020B05030301010600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Raleway" panose="020B05030301010600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aleway" panose="020B05030301010600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aleway" panose="020B05030301010600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image" Target="../media/image22.sv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2.png"/><Relationship Id="rId3" Type="http://schemas.openxmlformats.org/officeDocument/2006/relationships/hyperlink" Target="https://www.kooth.com/" TargetMode="External"/><Relationship Id="rId7" Type="http://schemas.openxmlformats.org/officeDocument/2006/relationships/hyperlink" Target="https://www.mindinsomerset.org.uk/" TargetMode="External"/><Relationship Id="rId12" Type="http://schemas.openxmlformats.org/officeDocument/2006/relationships/image" Target="../media/image31.png"/><Relationship Id="rId17" Type="http://schemas.openxmlformats.org/officeDocument/2006/relationships/image" Target="../media/image35.png"/><Relationship Id="rId2" Type="http://schemas.openxmlformats.org/officeDocument/2006/relationships/notesSlide" Target="../notesSlides/notesSlide23.xml"/><Relationship Id="rId16" Type="http://schemas.openxmlformats.org/officeDocument/2006/relationships/image" Target="../media/image34.png"/><Relationship Id="rId1" Type="http://schemas.openxmlformats.org/officeDocument/2006/relationships/slideLayout" Target="../slideLayouts/slideLayout8.xml"/><Relationship Id="rId6" Type="http://schemas.openxmlformats.org/officeDocument/2006/relationships/image" Target="../media/image27.png"/><Relationship Id="rId11" Type="http://schemas.openxmlformats.org/officeDocument/2006/relationships/image" Target="../media/image30.png"/><Relationship Id="rId5" Type="http://schemas.openxmlformats.org/officeDocument/2006/relationships/hyperlink" Target="https://youngminds.org.uk/" TargetMode="External"/><Relationship Id="rId15" Type="http://schemas.openxmlformats.org/officeDocument/2006/relationships/hyperlink" Target="https://www.tellmi.help/" TargetMode="External"/><Relationship Id="rId10" Type="http://schemas.openxmlformats.org/officeDocument/2006/relationships/image" Target="../media/image29.png"/><Relationship Id="rId4" Type="http://schemas.openxmlformats.org/officeDocument/2006/relationships/image" Target="../media/image26.png"/><Relationship Id="rId9" Type="http://schemas.openxmlformats.org/officeDocument/2006/relationships/hyperlink" Target="https://thesleepcharity.org.uk/information-support/" TargetMode="External"/><Relationship Id="rId14" Type="http://schemas.openxmlformats.org/officeDocument/2006/relationships/image" Target="../media/image33.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5.xml"/><Relationship Id="rId4" Type="http://schemas.microsoft.com/office/2007/relationships/hdphoto" Target="../media/hdphoto2.wdp"/></Relationships>
</file>

<file path=ppt/slides/_rels/slide3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0.xml"/><Relationship Id="rId5" Type="http://schemas.openxmlformats.org/officeDocument/2006/relationships/hyperlink" Target="https://pixabay.com/en/hungry-emoji-emojis-funny-face-3432567/" TargetMode="External"/><Relationship Id="rId4" Type="http://schemas.microsoft.com/office/2007/relationships/hdphoto" Target="../media/hdphoto3.wdp"/></Relationships>
</file>

<file path=ppt/slides/_rels/slide3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0DBA6-818C-6774-B7AA-2392180E5886}"/>
              </a:ext>
            </a:extLst>
          </p:cNvPr>
          <p:cNvSpPr>
            <a:spLocks noGrp="1"/>
          </p:cNvSpPr>
          <p:nvPr>
            <p:ph type="ctrTitle"/>
          </p:nvPr>
        </p:nvSpPr>
        <p:spPr>
          <a:xfrm>
            <a:off x="8644467" y="2014489"/>
            <a:ext cx="3154279" cy="2387600"/>
          </a:xfrm>
        </p:spPr>
        <p:txBody>
          <a:bodyPr>
            <a:normAutofit fontScale="90000"/>
          </a:bodyPr>
          <a:lstStyle/>
          <a:p>
            <a:r>
              <a:rPr lang="en-GB" dirty="0"/>
              <a:t>Anxiety Workshop for Parents</a:t>
            </a:r>
          </a:p>
        </p:txBody>
      </p:sp>
    </p:spTree>
    <p:extLst>
      <p:ext uri="{BB962C8B-B14F-4D97-AF65-F5344CB8AC3E}">
        <p14:creationId xmlns:p14="http://schemas.microsoft.com/office/powerpoint/2010/main" val="1954196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19894-B804-818F-165B-1830BE0E99DE}"/>
              </a:ext>
            </a:extLst>
          </p:cNvPr>
          <p:cNvSpPr>
            <a:spLocks noGrp="1"/>
          </p:cNvSpPr>
          <p:nvPr>
            <p:ph type="title"/>
          </p:nvPr>
        </p:nvSpPr>
        <p:spPr>
          <a:xfrm>
            <a:off x="256309" y="256309"/>
            <a:ext cx="6992950" cy="902544"/>
          </a:xfrm>
        </p:spPr>
        <p:txBody>
          <a:bodyPr>
            <a:noAutofit/>
          </a:bodyPr>
          <a:lstStyle/>
          <a:p>
            <a:r>
              <a:rPr lang="en-GB" sz="3600">
                <a:latin typeface="Oswald Medium"/>
              </a:rPr>
              <a:t>Workshop aims</a:t>
            </a:r>
            <a:endParaRPr lang="en-GB" sz="3600"/>
          </a:p>
        </p:txBody>
      </p:sp>
      <p:sp>
        <p:nvSpPr>
          <p:cNvPr id="3" name="Content Placeholder 2">
            <a:extLst>
              <a:ext uri="{FF2B5EF4-FFF2-40B4-BE49-F238E27FC236}">
                <a16:creationId xmlns:a16="http://schemas.microsoft.com/office/drawing/2014/main" id="{37CB0D10-2F7F-9CA9-2883-6B76B9AD0BCE}"/>
              </a:ext>
            </a:extLst>
          </p:cNvPr>
          <p:cNvSpPr>
            <a:spLocks noGrp="1"/>
          </p:cNvSpPr>
          <p:nvPr>
            <p:ph idx="1"/>
          </p:nvPr>
        </p:nvSpPr>
        <p:spPr>
          <a:xfrm>
            <a:off x="799091" y="1481931"/>
            <a:ext cx="9696091" cy="4351338"/>
          </a:xfrm>
        </p:spPr>
        <p:txBody>
          <a:bodyPr vert="horz" lIns="91440" tIns="45720" rIns="91440" bIns="45720" rtlCol="0" anchor="t">
            <a:normAutofit/>
          </a:bodyPr>
          <a:lstStyle/>
          <a:p>
            <a:r>
              <a:rPr lang="en-GB" dirty="0">
                <a:latin typeface="Raleway"/>
              </a:rPr>
              <a:t>Who is the MHST?</a:t>
            </a:r>
          </a:p>
          <a:p>
            <a:r>
              <a:rPr lang="en-GB" dirty="0">
                <a:latin typeface="Raleway"/>
              </a:rPr>
              <a:t>What is anxiety?</a:t>
            </a:r>
          </a:p>
          <a:p>
            <a:r>
              <a:rPr lang="en-GB" dirty="0">
                <a:latin typeface="Raleway"/>
              </a:rPr>
              <a:t>When is anxiety a problem?</a:t>
            </a:r>
          </a:p>
          <a:p>
            <a:r>
              <a:rPr lang="en-GB" dirty="0">
                <a:latin typeface="Raleway"/>
              </a:rPr>
              <a:t>Anxiety disorders</a:t>
            </a:r>
          </a:p>
          <a:p>
            <a:endParaRPr lang="en-GB" dirty="0">
              <a:latin typeface="Raleway"/>
            </a:endParaRPr>
          </a:p>
          <a:p>
            <a:r>
              <a:rPr lang="en-GB" dirty="0">
                <a:latin typeface="Raleway"/>
              </a:rPr>
              <a:t>What can we do?</a:t>
            </a:r>
          </a:p>
          <a:p>
            <a:r>
              <a:rPr lang="en-GB" dirty="0">
                <a:latin typeface="Raleway"/>
              </a:rPr>
              <a:t>Signposting and what next?</a:t>
            </a:r>
          </a:p>
        </p:txBody>
      </p:sp>
    </p:spTree>
    <p:extLst>
      <p:ext uri="{BB962C8B-B14F-4D97-AF65-F5344CB8AC3E}">
        <p14:creationId xmlns:p14="http://schemas.microsoft.com/office/powerpoint/2010/main" val="3985579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Oval 5">
            <a:extLst>
              <a:ext uri="{FF2B5EF4-FFF2-40B4-BE49-F238E27FC236}">
                <a16:creationId xmlns:a16="http://schemas.microsoft.com/office/drawing/2014/main" id="{73FE1E58-C1DB-A2E2-3D27-363CCCE8863B}"/>
              </a:ext>
            </a:extLst>
          </p:cNvPr>
          <p:cNvSpPr>
            <a:spLocks/>
          </p:cNvSpPr>
          <p:nvPr/>
        </p:nvSpPr>
        <p:spPr bwMode="auto">
          <a:xfrm>
            <a:off x="6088063" y="2657475"/>
            <a:ext cx="3038475" cy="2976563"/>
          </a:xfrm>
          <a:custGeom>
            <a:avLst/>
            <a:gdLst>
              <a:gd name="T0" fmla="*/ 1519238 w 3037837"/>
              <a:gd name="T1" fmla="*/ 0 h 2976884"/>
              <a:gd name="T2" fmla="*/ 3038475 w 3037837"/>
              <a:gd name="T3" fmla="*/ 1488282 h 2976884"/>
              <a:gd name="T4" fmla="*/ 1519238 w 3037837"/>
              <a:gd name="T5" fmla="*/ 2976563 h 2976884"/>
              <a:gd name="T6" fmla="*/ 0 w 3037837"/>
              <a:gd name="T7" fmla="*/ 1488282 h 2976884"/>
              <a:gd name="T8" fmla="*/ 444974 w 3037837"/>
              <a:gd name="T9" fmla="*/ 435908 h 2976884"/>
              <a:gd name="T10" fmla="*/ 444974 w 3037837"/>
              <a:gd name="T11" fmla="*/ 2540655 h 2976884"/>
              <a:gd name="T12" fmla="*/ 2593501 w 3037837"/>
              <a:gd name="T13" fmla="*/ 2540655 h 2976884"/>
              <a:gd name="T14" fmla="*/ 2593501 w 3037837"/>
              <a:gd name="T15" fmla="*/ 435908 h 2976884"/>
              <a:gd name="T16" fmla="*/ 17694720 60000 65536"/>
              <a:gd name="T17" fmla="*/ 0 60000 65536"/>
              <a:gd name="T18" fmla="*/ 5898240 60000 65536"/>
              <a:gd name="T19" fmla="*/ 11796480 60000 65536"/>
              <a:gd name="T20" fmla="*/ 17694720 60000 65536"/>
              <a:gd name="T21" fmla="*/ 5898240 60000 65536"/>
              <a:gd name="T22" fmla="*/ 5898240 60000 65536"/>
              <a:gd name="T23" fmla="*/ 17694720 60000 65536"/>
              <a:gd name="T24" fmla="*/ 444881 w 3037837"/>
              <a:gd name="T25" fmla="*/ 435955 h 2976884"/>
              <a:gd name="T26" fmla="*/ 2592956 w 3037837"/>
              <a:gd name="T27" fmla="*/ 2540929 h 29768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37837" h="2976884">
                <a:moveTo>
                  <a:pt x="0" y="1488442"/>
                </a:moveTo>
                <a:lnTo>
                  <a:pt x="0" y="1488441"/>
                </a:lnTo>
                <a:cubicBezTo>
                  <a:pt x="0" y="2310485"/>
                  <a:pt x="680043" y="2976884"/>
                  <a:pt x="1518919" y="2976884"/>
                </a:cubicBezTo>
                <a:cubicBezTo>
                  <a:pt x="2357794" y="2976884"/>
                  <a:pt x="3037838" y="2310485"/>
                  <a:pt x="3037838" y="1488442"/>
                </a:cubicBezTo>
                <a:cubicBezTo>
                  <a:pt x="3037838" y="666398"/>
                  <a:pt x="2357794" y="0"/>
                  <a:pt x="1518919" y="0"/>
                </a:cubicBezTo>
                <a:cubicBezTo>
                  <a:pt x="680043" y="-1"/>
                  <a:pt x="0" y="666398"/>
                  <a:pt x="0" y="1488441"/>
                </a:cubicBezTo>
                <a:lnTo>
                  <a:pt x="0" y="1488442"/>
                </a:lnTo>
                <a:close/>
              </a:path>
            </a:pathLst>
          </a:custGeom>
          <a:solidFill>
            <a:srgbClr val="FFFFFF"/>
          </a:solidFill>
          <a:ln w="76196" cap="flat">
            <a:solidFill>
              <a:srgbClr val="51AAE1"/>
            </a:solidFill>
            <a:prstDash val="solid"/>
            <a:miter lim="800000"/>
            <a:headEnd/>
            <a:tailEnd/>
          </a:ln>
        </p:spPr>
        <p:txBody>
          <a:bodyPr anchor="ctr" anchorCtr="1"/>
          <a:lstStyle/>
          <a:p>
            <a:endParaRPr lang="en-GB"/>
          </a:p>
        </p:txBody>
      </p:sp>
      <p:sp>
        <p:nvSpPr>
          <p:cNvPr id="32771" name="Oval 7">
            <a:extLst>
              <a:ext uri="{FF2B5EF4-FFF2-40B4-BE49-F238E27FC236}">
                <a16:creationId xmlns:a16="http://schemas.microsoft.com/office/drawing/2014/main" id="{5989D3D8-AF26-59F3-5BF1-D130CABD3E52}"/>
              </a:ext>
            </a:extLst>
          </p:cNvPr>
          <p:cNvSpPr>
            <a:spLocks/>
          </p:cNvSpPr>
          <p:nvPr/>
        </p:nvSpPr>
        <p:spPr bwMode="auto">
          <a:xfrm>
            <a:off x="4576763" y="277813"/>
            <a:ext cx="3038475" cy="2976562"/>
          </a:xfrm>
          <a:custGeom>
            <a:avLst/>
            <a:gdLst>
              <a:gd name="T0" fmla="*/ 1519238 w 3037837"/>
              <a:gd name="T1" fmla="*/ 0 h 2976884"/>
              <a:gd name="T2" fmla="*/ 3038475 w 3037837"/>
              <a:gd name="T3" fmla="*/ 1488281 h 2976884"/>
              <a:gd name="T4" fmla="*/ 1519238 w 3037837"/>
              <a:gd name="T5" fmla="*/ 2976562 h 2976884"/>
              <a:gd name="T6" fmla="*/ 0 w 3037837"/>
              <a:gd name="T7" fmla="*/ 1488281 h 2976884"/>
              <a:gd name="T8" fmla="*/ 444974 w 3037837"/>
              <a:gd name="T9" fmla="*/ 435908 h 2976884"/>
              <a:gd name="T10" fmla="*/ 444974 w 3037837"/>
              <a:gd name="T11" fmla="*/ 2540654 h 2976884"/>
              <a:gd name="T12" fmla="*/ 2593501 w 3037837"/>
              <a:gd name="T13" fmla="*/ 2540654 h 2976884"/>
              <a:gd name="T14" fmla="*/ 2593501 w 3037837"/>
              <a:gd name="T15" fmla="*/ 435908 h 2976884"/>
              <a:gd name="T16" fmla="*/ 17694720 60000 65536"/>
              <a:gd name="T17" fmla="*/ 0 60000 65536"/>
              <a:gd name="T18" fmla="*/ 5898240 60000 65536"/>
              <a:gd name="T19" fmla="*/ 11796480 60000 65536"/>
              <a:gd name="T20" fmla="*/ 17694720 60000 65536"/>
              <a:gd name="T21" fmla="*/ 5898240 60000 65536"/>
              <a:gd name="T22" fmla="*/ 5898240 60000 65536"/>
              <a:gd name="T23" fmla="*/ 17694720 60000 65536"/>
              <a:gd name="T24" fmla="*/ 444881 w 3037837"/>
              <a:gd name="T25" fmla="*/ 435955 h 2976884"/>
              <a:gd name="T26" fmla="*/ 2592956 w 3037837"/>
              <a:gd name="T27" fmla="*/ 2540929 h 29768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37837" h="2976884">
                <a:moveTo>
                  <a:pt x="0" y="1488442"/>
                </a:moveTo>
                <a:lnTo>
                  <a:pt x="0" y="1488441"/>
                </a:lnTo>
                <a:cubicBezTo>
                  <a:pt x="0" y="2310485"/>
                  <a:pt x="680043" y="2976884"/>
                  <a:pt x="1518919" y="2976884"/>
                </a:cubicBezTo>
                <a:cubicBezTo>
                  <a:pt x="2357794" y="2976884"/>
                  <a:pt x="3037838" y="2310485"/>
                  <a:pt x="3037838" y="1488442"/>
                </a:cubicBezTo>
                <a:cubicBezTo>
                  <a:pt x="3037838" y="666398"/>
                  <a:pt x="2357794" y="0"/>
                  <a:pt x="1518919" y="0"/>
                </a:cubicBezTo>
                <a:cubicBezTo>
                  <a:pt x="680043" y="-1"/>
                  <a:pt x="0" y="666398"/>
                  <a:pt x="0" y="1488441"/>
                </a:cubicBezTo>
                <a:lnTo>
                  <a:pt x="0" y="1488442"/>
                </a:lnTo>
                <a:close/>
              </a:path>
            </a:pathLst>
          </a:custGeom>
          <a:solidFill>
            <a:srgbClr val="FFFFFF"/>
          </a:solidFill>
          <a:ln w="76196" cap="flat">
            <a:solidFill>
              <a:srgbClr val="FFFF66"/>
            </a:solidFill>
            <a:prstDash val="solid"/>
            <a:miter lim="800000"/>
            <a:headEnd/>
            <a:tailEnd/>
          </a:ln>
          <a:effectLst>
            <a:outerShdw dist="38096" dir="2700000" algn="tl" rotWithShape="0">
              <a:srgbClr val="000000">
                <a:alpha val="39998"/>
              </a:srgbClr>
            </a:outerShdw>
          </a:effectLst>
        </p:spPr>
        <p:txBody>
          <a:bodyPr anchor="ctr" anchorCtr="1"/>
          <a:lstStyle/>
          <a:p>
            <a:endParaRPr lang="en-GB"/>
          </a:p>
        </p:txBody>
      </p:sp>
      <p:sp>
        <p:nvSpPr>
          <p:cNvPr id="32772" name="Oval 6">
            <a:extLst>
              <a:ext uri="{FF2B5EF4-FFF2-40B4-BE49-F238E27FC236}">
                <a16:creationId xmlns:a16="http://schemas.microsoft.com/office/drawing/2014/main" id="{80667653-AD61-725C-C926-EF5E75DCEC32}"/>
              </a:ext>
            </a:extLst>
          </p:cNvPr>
          <p:cNvSpPr>
            <a:spLocks/>
          </p:cNvSpPr>
          <p:nvPr/>
        </p:nvSpPr>
        <p:spPr bwMode="auto">
          <a:xfrm>
            <a:off x="3200400" y="2657475"/>
            <a:ext cx="3036888" cy="2976563"/>
          </a:xfrm>
          <a:custGeom>
            <a:avLst/>
            <a:gdLst>
              <a:gd name="T0" fmla="*/ 1518444 w 3037837"/>
              <a:gd name="T1" fmla="*/ 0 h 2976884"/>
              <a:gd name="T2" fmla="*/ 3036888 w 3037837"/>
              <a:gd name="T3" fmla="*/ 1488282 h 2976884"/>
              <a:gd name="T4" fmla="*/ 1518444 w 3037837"/>
              <a:gd name="T5" fmla="*/ 2976563 h 2976884"/>
              <a:gd name="T6" fmla="*/ 0 w 3037837"/>
              <a:gd name="T7" fmla="*/ 1488282 h 2976884"/>
              <a:gd name="T8" fmla="*/ 444742 w 3037837"/>
              <a:gd name="T9" fmla="*/ 435908 h 2976884"/>
              <a:gd name="T10" fmla="*/ 444742 w 3037837"/>
              <a:gd name="T11" fmla="*/ 2540655 h 2976884"/>
              <a:gd name="T12" fmla="*/ 2592146 w 3037837"/>
              <a:gd name="T13" fmla="*/ 2540655 h 2976884"/>
              <a:gd name="T14" fmla="*/ 2592146 w 3037837"/>
              <a:gd name="T15" fmla="*/ 435908 h 2976884"/>
              <a:gd name="T16" fmla="*/ 17694720 60000 65536"/>
              <a:gd name="T17" fmla="*/ 0 60000 65536"/>
              <a:gd name="T18" fmla="*/ 5898240 60000 65536"/>
              <a:gd name="T19" fmla="*/ 11796480 60000 65536"/>
              <a:gd name="T20" fmla="*/ 17694720 60000 65536"/>
              <a:gd name="T21" fmla="*/ 5898240 60000 65536"/>
              <a:gd name="T22" fmla="*/ 5898240 60000 65536"/>
              <a:gd name="T23" fmla="*/ 17694720 60000 65536"/>
              <a:gd name="T24" fmla="*/ 444881 w 3037837"/>
              <a:gd name="T25" fmla="*/ 435955 h 2976884"/>
              <a:gd name="T26" fmla="*/ 2592956 w 3037837"/>
              <a:gd name="T27" fmla="*/ 2540929 h 29768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37837" h="2976884">
                <a:moveTo>
                  <a:pt x="0" y="1488442"/>
                </a:moveTo>
                <a:lnTo>
                  <a:pt x="0" y="1488441"/>
                </a:lnTo>
                <a:cubicBezTo>
                  <a:pt x="0" y="2310485"/>
                  <a:pt x="680043" y="2976884"/>
                  <a:pt x="1518919" y="2976884"/>
                </a:cubicBezTo>
                <a:cubicBezTo>
                  <a:pt x="2357794" y="2976884"/>
                  <a:pt x="3037838" y="2310485"/>
                  <a:pt x="3037838" y="1488442"/>
                </a:cubicBezTo>
                <a:cubicBezTo>
                  <a:pt x="3037838" y="666398"/>
                  <a:pt x="2357794" y="0"/>
                  <a:pt x="1518919" y="0"/>
                </a:cubicBezTo>
                <a:cubicBezTo>
                  <a:pt x="680043" y="-1"/>
                  <a:pt x="0" y="666398"/>
                  <a:pt x="0" y="1488441"/>
                </a:cubicBezTo>
                <a:lnTo>
                  <a:pt x="0" y="1488442"/>
                </a:lnTo>
                <a:close/>
              </a:path>
            </a:pathLst>
          </a:custGeom>
          <a:solidFill>
            <a:srgbClr val="FFFFFF"/>
          </a:solidFill>
          <a:ln w="76196" cap="flat">
            <a:solidFill>
              <a:srgbClr val="93C56C"/>
            </a:solidFill>
            <a:prstDash val="solid"/>
            <a:miter lim="800000"/>
            <a:headEnd/>
            <a:tailEnd/>
          </a:ln>
        </p:spPr>
        <p:txBody>
          <a:bodyPr anchor="ctr" anchorCtr="1"/>
          <a:lstStyle/>
          <a:p>
            <a:endParaRPr lang="en-GB"/>
          </a:p>
        </p:txBody>
      </p:sp>
      <p:pic>
        <p:nvPicPr>
          <p:cNvPr id="32774" name="Picture 3">
            <a:extLst>
              <a:ext uri="{FF2B5EF4-FFF2-40B4-BE49-F238E27FC236}">
                <a16:creationId xmlns:a16="http://schemas.microsoft.com/office/drawing/2014/main" id="{1B97221B-3E3F-7154-7424-272EEC7D838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182"/>
          <a:stretch/>
        </p:blipFill>
        <p:spPr bwMode="auto">
          <a:xfrm>
            <a:off x="6381344" y="3436938"/>
            <a:ext cx="242769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5" name="Picture 9">
            <a:extLst>
              <a:ext uri="{FF2B5EF4-FFF2-40B4-BE49-F238E27FC236}">
                <a16:creationId xmlns:a16="http://schemas.microsoft.com/office/drawing/2014/main" id="{844C792B-C921-D6DF-8ADF-EB23F86FA6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18658" b="29613"/>
          <a:stretch>
            <a:fillRect/>
          </a:stretch>
        </p:blipFill>
        <p:spPr bwMode="auto">
          <a:xfrm>
            <a:off x="5014913" y="885825"/>
            <a:ext cx="2146300" cy="158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6" name="TextBox 11">
            <a:extLst>
              <a:ext uri="{FF2B5EF4-FFF2-40B4-BE49-F238E27FC236}">
                <a16:creationId xmlns:a16="http://schemas.microsoft.com/office/drawing/2014/main" id="{D660B04D-EB31-0A7D-7482-35F11EA42C6A}"/>
              </a:ext>
            </a:extLst>
          </p:cNvPr>
          <p:cNvSpPr txBox="1">
            <a:spLocks noChangeArrowheads="1"/>
          </p:cNvSpPr>
          <p:nvPr/>
        </p:nvSpPr>
        <p:spPr bwMode="auto">
          <a:xfrm>
            <a:off x="142875" y="2041525"/>
            <a:ext cx="40909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Raleway" pitchFamily="2"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Raleway" pitchFamily="2"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Raleway" pitchFamily="2"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Raleway" pitchFamily="2"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Raleway" pitchFamily="2"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Raleway" pitchFamily="2"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Raleway" pitchFamily="2"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Raleway" pitchFamily="2"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Raleway" pitchFamily="2" charset="0"/>
              </a:defRPr>
            </a:lvl9pPr>
          </a:lstStyle>
          <a:p>
            <a:pPr eaLnBrk="1" hangingPunct="1">
              <a:lnSpc>
                <a:spcPct val="100000"/>
              </a:lnSpc>
              <a:spcBef>
                <a:spcPct val="0"/>
              </a:spcBef>
              <a:buSzTx/>
              <a:buFontTx/>
              <a:buNone/>
            </a:pPr>
            <a:r>
              <a:rPr lang="en-US" altLang="en-US" sz="4000">
                <a:solidFill>
                  <a:srgbClr val="FFFFFF"/>
                </a:solidFill>
                <a:latin typeface="Oswald Medium" panose="00000600000000000000" pitchFamily="2" charset="0"/>
              </a:rPr>
              <a:t>What is the MHST?</a:t>
            </a:r>
            <a:endParaRPr lang="en-GB" altLang="en-US" sz="4000">
              <a:latin typeface="Oswald Medium" panose="00000600000000000000" pitchFamily="2" charset="0"/>
            </a:endParaRPr>
          </a:p>
        </p:txBody>
      </p:sp>
      <p:pic>
        <p:nvPicPr>
          <p:cNvPr id="1026" name="Picture 2">
            <a:extLst>
              <a:ext uri="{FF2B5EF4-FFF2-40B4-BE49-F238E27FC236}">
                <a16:creationId xmlns:a16="http://schemas.microsoft.com/office/drawing/2014/main" id="{C31354B9-9242-EA7A-98B5-DA6E7D96526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747" t="2206" r="5687" b="4791"/>
          <a:stretch/>
        </p:blipFill>
        <p:spPr bwMode="auto">
          <a:xfrm>
            <a:off x="3798973" y="3164969"/>
            <a:ext cx="1879498" cy="1877438"/>
          </a:xfrm>
          <a:prstGeom prst="rect">
            <a:avLst/>
          </a:prstGeom>
          <a:noFill/>
          <a:extLst>
            <a:ext uri="{909E8E84-426E-40DD-AFC4-6F175D3DCCD1}">
              <a14:hiddenFill xmlns:a14="http://schemas.microsoft.com/office/drawing/2010/main">
                <a:solidFill>
                  <a:srgbClr val="FFFFFF"/>
                </a:solidFill>
              </a14:hiddenFill>
            </a:ext>
          </a:extLst>
        </p:spPr>
      </p:pic>
      <p:pic>
        <p:nvPicPr>
          <p:cNvPr id="2" name="Content Placeholder 4">
            <a:extLst>
              <a:ext uri="{FF2B5EF4-FFF2-40B4-BE49-F238E27FC236}">
                <a16:creationId xmlns:a16="http://schemas.microsoft.com/office/drawing/2014/main" id="{502F96BA-4498-F07E-FE45-B28D35213CAE}"/>
              </a:ext>
            </a:extLst>
          </p:cNvPr>
          <p:cNvPicPr>
            <a:picLocks noChangeAspect="1"/>
          </p:cNvPicPr>
          <p:nvPr/>
        </p:nvPicPr>
        <p:blipFill rotWithShape="1">
          <a:blip r:embed="rId6"/>
          <a:srcRect l="58054" t="12544" r="1242" b="14862"/>
          <a:stretch/>
        </p:blipFill>
        <p:spPr>
          <a:xfrm>
            <a:off x="9998440" y="137429"/>
            <a:ext cx="1879498" cy="1904096"/>
          </a:xfrm>
          <a:prstGeom prst="rect">
            <a:avLst/>
          </a:prstGeom>
        </p:spPr>
      </p:pic>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5A71A-475B-54E4-5757-1DC58F46FB11}"/>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A2206165-FA1E-437B-9BEC-BB9ECECD536C}"/>
              </a:ext>
            </a:extLst>
          </p:cNvPr>
          <p:cNvPicPr>
            <a:picLocks noGrp="1" noChangeAspect="1"/>
          </p:cNvPicPr>
          <p:nvPr>
            <p:ph idx="1"/>
          </p:nvPr>
        </p:nvPicPr>
        <p:blipFill>
          <a:blip r:embed="rId3"/>
          <a:stretch>
            <a:fillRect/>
          </a:stretch>
        </p:blipFill>
        <p:spPr>
          <a:xfrm>
            <a:off x="0" y="0"/>
            <a:ext cx="12348306" cy="6858000"/>
          </a:xfrm>
        </p:spPr>
      </p:pic>
    </p:spTree>
    <p:extLst>
      <p:ext uri="{BB962C8B-B14F-4D97-AF65-F5344CB8AC3E}">
        <p14:creationId xmlns:p14="http://schemas.microsoft.com/office/powerpoint/2010/main" val="4026632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E4F657-58D1-FA54-3BEB-FF0B58A653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0891" y="167773"/>
            <a:ext cx="7443537" cy="5582653"/>
          </a:xfrm>
          <a:prstGeom prst="rect">
            <a:avLst/>
          </a:prstGeom>
          <a:noFill/>
        </p:spPr>
      </p:pic>
      <p:sp>
        <p:nvSpPr>
          <p:cNvPr id="7" name="Rectangle 6">
            <a:extLst>
              <a:ext uri="{FF2B5EF4-FFF2-40B4-BE49-F238E27FC236}">
                <a16:creationId xmlns:a16="http://schemas.microsoft.com/office/drawing/2014/main" id="{D4176D7C-5FA2-939B-BBE9-1D92AF292BD8}"/>
              </a:ext>
            </a:extLst>
          </p:cNvPr>
          <p:cNvSpPr/>
          <p:nvPr/>
        </p:nvSpPr>
        <p:spPr>
          <a:xfrm>
            <a:off x="0" y="0"/>
            <a:ext cx="7315200" cy="5918200"/>
          </a:xfrm>
          <a:prstGeom prst="rect">
            <a:avLst/>
          </a:prstGeom>
          <a:solidFill>
            <a:srgbClr val="65B6E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 name="Group 15">
            <a:extLst>
              <a:ext uri="{FF2B5EF4-FFF2-40B4-BE49-F238E27FC236}">
                <a16:creationId xmlns:a16="http://schemas.microsoft.com/office/drawing/2014/main" id="{713BE084-EC4E-516E-F999-BFD3D36013A9}"/>
              </a:ext>
            </a:extLst>
          </p:cNvPr>
          <p:cNvGrpSpPr/>
          <p:nvPr/>
        </p:nvGrpSpPr>
        <p:grpSpPr>
          <a:xfrm>
            <a:off x="822482" y="2628347"/>
            <a:ext cx="5670235" cy="3179446"/>
            <a:chOff x="5183882" y="1880544"/>
            <a:chExt cx="5670235" cy="3530484"/>
          </a:xfrm>
        </p:grpSpPr>
        <p:sp>
          <p:nvSpPr>
            <p:cNvPr id="2" name="Google Shape;279;p29">
              <a:extLst>
                <a:ext uri="{FF2B5EF4-FFF2-40B4-BE49-F238E27FC236}">
                  <a16:creationId xmlns:a16="http://schemas.microsoft.com/office/drawing/2014/main" id="{C25027EE-CC2B-4E1A-6294-8AC3A8F4FBB9}"/>
                </a:ext>
              </a:extLst>
            </p:cNvPr>
            <p:cNvSpPr txBox="1"/>
            <p:nvPr/>
          </p:nvSpPr>
          <p:spPr>
            <a:xfrm>
              <a:off x="5183882" y="5033552"/>
              <a:ext cx="1583200" cy="377476"/>
            </a:xfrm>
            <a:prstGeom prst="rect">
              <a:avLst/>
            </a:prstGeom>
            <a:noFill/>
            <a:ln>
              <a:noFill/>
            </a:ln>
          </p:spPr>
          <p:txBody>
            <a:bodyPr spcFirstLastPara="1" wrap="square" lIns="0" tIns="0" rIns="0" bIns="0" anchor="t" anchorCtr="0">
              <a:spAutoFit/>
            </a:bodyPr>
            <a:lstStyle/>
            <a:p>
              <a:pPr algn="ctr">
                <a:lnSpc>
                  <a:spcPct val="115000"/>
                </a:lnSpc>
              </a:pPr>
              <a:r>
                <a:rPr lang="en-GB" sz="2133">
                  <a:solidFill>
                    <a:schemeClr val="bg1"/>
                  </a:solidFill>
                  <a:latin typeface="Dreaming Outloud Pro" panose="03050502040302030504" pitchFamily="66" charset="0"/>
                  <a:ea typeface="Helvetica Neue"/>
                  <a:cs typeface="Dreaming Outloud Pro" panose="03050502040302030504" pitchFamily="66" charset="0"/>
                  <a:sym typeface="Helvetica Neue"/>
                </a:rPr>
                <a:t>A</a:t>
              </a:r>
              <a:endParaRPr sz="2133">
                <a:solidFill>
                  <a:schemeClr val="bg1"/>
                </a:solidFill>
                <a:latin typeface="Dreaming Outloud Pro" panose="03050502040302030504" pitchFamily="66" charset="0"/>
                <a:ea typeface="Helvetica Neue"/>
                <a:cs typeface="Dreaming Outloud Pro" panose="03050502040302030504" pitchFamily="66" charset="0"/>
                <a:sym typeface="Helvetica Neue"/>
              </a:endParaRPr>
            </a:p>
          </p:txBody>
        </p:sp>
        <p:pic>
          <p:nvPicPr>
            <p:cNvPr id="3" name="Google Shape;282;p29">
              <a:extLst>
                <a:ext uri="{FF2B5EF4-FFF2-40B4-BE49-F238E27FC236}">
                  <a16:creationId xmlns:a16="http://schemas.microsoft.com/office/drawing/2014/main" id="{CBEEE0FA-E918-4013-DDB9-44C62F3B7619}"/>
                </a:ext>
              </a:extLst>
            </p:cNvPr>
            <p:cNvPicPr preferRelativeResize="0"/>
            <p:nvPr/>
          </p:nvPicPr>
          <p:blipFill rotWithShape="1">
            <a:blip r:embed="rId4" cstate="hqprint">
              <a:alphaModFix/>
              <a:extLst>
                <a:ext uri="{28A0092B-C50C-407E-A947-70E740481C1C}">
                  <a14:useLocalDpi xmlns:a14="http://schemas.microsoft.com/office/drawing/2010/main" val="0"/>
                </a:ext>
              </a:extLst>
            </a:blip>
            <a:srcRect/>
            <a:stretch/>
          </p:blipFill>
          <p:spPr>
            <a:xfrm>
              <a:off x="9270117" y="1880544"/>
              <a:ext cx="1584000" cy="3005065"/>
            </a:xfrm>
            <a:prstGeom prst="rect">
              <a:avLst/>
            </a:prstGeom>
            <a:noFill/>
            <a:ln w="38100" cap="flat" cmpd="sng">
              <a:solidFill>
                <a:srgbClr val="002147"/>
              </a:solidFill>
              <a:prstDash val="solid"/>
              <a:round/>
              <a:headEnd type="none" w="sm" len="sm"/>
              <a:tailEnd type="none" w="sm" len="sm"/>
            </a:ln>
          </p:spPr>
        </p:pic>
        <p:pic>
          <p:nvPicPr>
            <p:cNvPr id="4" name="Google Shape;283;p29">
              <a:extLst>
                <a:ext uri="{FF2B5EF4-FFF2-40B4-BE49-F238E27FC236}">
                  <a16:creationId xmlns:a16="http://schemas.microsoft.com/office/drawing/2014/main" id="{C0765A1F-7F0E-B352-9EDA-5487689C3BB6}"/>
                </a:ext>
              </a:extLst>
            </p:cNvPr>
            <p:cNvPicPr preferRelativeResize="0"/>
            <p:nvPr/>
          </p:nvPicPr>
          <p:blipFill rotWithShape="1">
            <a:blip r:embed="rId5" cstate="hqprint">
              <a:alphaModFix/>
              <a:extLst>
                <a:ext uri="{28A0092B-C50C-407E-A947-70E740481C1C}">
                  <a14:useLocalDpi xmlns:a14="http://schemas.microsoft.com/office/drawing/2010/main" val="0"/>
                </a:ext>
              </a:extLst>
            </a:blip>
            <a:srcRect/>
            <a:stretch/>
          </p:blipFill>
          <p:spPr>
            <a:xfrm>
              <a:off x="5183882" y="1880544"/>
              <a:ext cx="1583161" cy="3005065"/>
            </a:xfrm>
            <a:prstGeom prst="rect">
              <a:avLst/>
            </a:prstGeom>
            <a:noFill/>
            <a:ln w="38100" cap="flat" cmpd="sng">
              <a:solidFill>
                <a:srgbClr val="002147"/>
              </a:solidFill>
              <a:prstDash val="solid"/>
              <a:round/>
              <a:headEnd type="none" w="sm" len="sm"/>
              <a:tailEnd type="none" w="sm" len="sm"/>
            </a:ln>
          </p:spPr>
        </p:pic>
        <p:pic>
          <p:nvPicPr>
            <p:cNvPr id="8" name="Google Shape;284;p29">
              <a:extLst>
                <a:ext uri="{FF2B5EF4-FFF2-40B4-BE49-F238E27FC236}">
                  <a16:creationId xmlns:a16="http://schemas.microsoft.com/office/drawing/2014/main" id="{95FF5611-8422-C766-2CE0-003670F7D4C2}"/>
                </a:ext>
              </a:extLst>
            </p:cNvPr>
            <p:cNvPicPr preferRelativeResize="0"/>
            <p:nvPr/>
          </p:nvPicPr>
          <p:blipFill rotWithShape="1">
            <a:blip r:embed="rId6" cstate="hqprint">
              <a:alphaModFix/>
              <a:extLst>
                <a:ext uri="{28A0092B-C50C-407E-A947-70E740481C1C}">
                  <a14:useLocalDpi xmlns:a14="http://schemas.microsoft.com/office/drawing/2010/main" val="0"/>
                </a:ext>
              </a:extLst>
            </a:blip>
            <a:srcRect/>
            <a:stretch/>
          </p:blipFill>
          <p:spPr>
            <a:xfrm>
              <a:off x="7226580" y="1880544"/>
              <a:ext cx="1584000" cy="3005065"/>
            </a:xfrm>
            <a:prstGeom prst="rect">
              <a:avLst/>
            </a:prstGeom>
            <a:noFill/>
            <a:ln w="38100" cap="flat" cmpd="sng">
              <a:solidFill>
                <a:srgbClr val="002147"/>
              </a:solidFill>
              <a:prstDash val="solid"/>
              <a:round/>
              <a:headEnd type="none" w="sm" len="sm"/>
              <a:tailEnd type="none" w="sm" len="sm"/>
            </a:ln>
          </p:spPr>
        </p:pic>
        <p:sp>
          <p:nvSpPr>
            <p:cNvPr id="9" name="Google Shape;285;p29">
              <a:extLst>
                <a:ext uri="{FF2B5EF4-FFF2-40B4-BE49-F238E27FC236}">
                  <a16:creationId xmlns:a16="http://schemas.microsoft.com/office/drawing/2014/main" id="{DF96703F-A468-D89D-47DE-6DD0DE6BB0FF}"/>
                </a:ext>
              </a:extLst>
            </p:cNvPr>
            <p:cNvSpPr txBox="1"/>
            <p:nvPr/>
          </p:nvSpPr>
          <p:spPr>
            <a:xfrm>
              <a:off x="7226580" y="5013503"/>
              <a:ext cx="1583200" cy="377476"/>
            </a:xfrm>
            <a:prstGeom prst="rect">
              <a:avLst/>
            </a:prstGeom>
            <a:noFill/>
            <a:ln>
              <a:noFill/>
            </a:ln>
          </p:spPr>
          <p:txBody>
            <a:bodyPr spcFirstLastPara="1" wrap="square" lIns="0" tIns="0" rIns="0" bIns="0" anchor="t" anchorCtr="0">
              <a:spAutoFit/>
            </a:bodyPr>
            <a:lstStyle/>
            <a:p>
              <a:pPr algn="ctr">
                <a:lnSpc>
                  <a:spcPct val="115000"/>
                </a:lnSpc>
              </a:pPr>
              <a:r>
                <a:rPr lang="en-GB" sz="2133">
                  <a:solidFill>
                    <a:schemeClr val="bg1"/>
                  </a:solidFill>
                  <a:latin typeface="Dreaming Outloud Pro" panose="03050502040302030504" pitchFamily="66" charset="0"/>
                  <a:ea typeface="Helvetica Neue"/>
                  <a:cs typeface="Dreaming Outloud Pro" panose="03050502040302030504" pitchFamily="66" charset="0"/>
                  <a:sym typeface="Helvetica Neue"/>
                </a:rPr>
                <a:t>B</a:t>
              </a:r>
              <a:endParaRPr sz="2133">
                <a:solidFill>
                  <a:schemeClr val="bg1"/>
                </a:solidFill>
                <a:latin typeface="Dreaming Outloud Pro" panose="03050502040302030504" pitchFamily="66" charset="0"/>
                <a:ea typeface="Helvetica Neue"/>
                <a:cs typeface="Dreaming Outloud Pro" panose="03050502040302030504" pitchFamily="66" charset="0"/>
                <a:sym typeface="Helvetica Neue"/>
              </a:endParaRPr>
            </a:p>
          </p:txBody>
        </p:sp>
        <p:sp>
          <p:nvSpPr>
            <p:cNvPr id="10" name="Google Shape;286;p29">
              <a:extLst>
                <a:ext uri="{FF2B5EF4-FFF2-40B4-BE49-F238E27FC236}">
                  <a16:creationId xmlns:a16="http://schemas.microsoft.com/office/drawing/2014/main" id="{1714BCA0-B453-F879-A3E9-FCAF8861885E}"/>
                </a:ext>
              </a:extLst>
            </p:cNvPr>
            <p:cNvSpPr txBox="1"/>
            <p:nvPr/>
          </p:nvSpPr>
          <p:spPr>
            <a:xfrm>
              <a:off x="9186132" y="4995099"/>
              <a:ext cx="1583200" cy="377476"/>
            </a:xfrm>
            <a:prstGeom prst="rect">
              <a:avLst/>
            </a:prstGeom>
            <a:noFill/>
            <a:ln>
              <a:noFill/>
            </a:ln>
          </p:spPr>
          <p:txBody>
            <a:bodyPr spcFirstLastPara="1" wrap="square" lIns="0" tIns="0" rIns="0" bIns="0" anchor="t" anchorCtr="0">
              <a:spAutoFit/>
            </a:bodyPr>
            <a:lstStyle/>
            <a:p>
              <a:pPr algn="ctr">
                <a:lnSpc>
                  <a:spcPct val="115000"/>
                </a:lnSpc>
              </a:pPr>
              <a:r>
                <a:rPr lang="en-GB" sz="2133">
                  <a:solidFill>
                    <a:schemeClr val="bg1"/>
                  </a:solidFill>
                  <a:latin typeface="Dreaming Outloud Pro" panose="03050502040302030504" pitchFamily="66" charset="0"/>
                  <a:ea typeface="Helvetica Neue"/>
                  <a:cs typeface="Dreaming Outloud Pro" panose="03050502040302030504" pitchFamily="66" charset="0"/>
                  <a:sym typeface="Helvetica Neue"/>
                </a:rPr>
                <a:t>C</a:t>
              </a:r>
              <a:endParaRPr sz="2133">
                <a:solidFill>
                  <a:schemeClr val="bg1"/>
                </a:solidFill>
                <a:latin typeface="Dreaming Outloud Pro" panose="03050502040302030504" pitchFamily="66" charset="0"/>
                <a:ea typeface="Helvetica Neue"/>
                <a:cs typeface="Dreaming Outloud Pro" panose="03050502040302030504" pitchFamily="66" charset="0"/>
                <a:sym typeface="Helvetica Neue"/>
              </a:endParaRPr>
            </a:p>
          </p:txBody>
        </p:sp>
      </p:grpSp>
      <p:sp>
        <p:nvSpPr>
          <p:cNvPr id="12" name="TextBox 11">
            <a:extLst>
              <a:ext uri="{FF2B5EF4-FFF2-40B4-BE49-F238E27FC236}">
                <a16:creationId xmlns:a16="http://schemas.microsoft.com/office/drawing/2014/main" id="{974442A1-1CD8-C419-7FE1-1FFDE5F00465}"/>
              </a:ext>
            </a:extLst>
          </p:cNvPr>
          <p:cNvSpPr txBox="1"/>
          <p:nvPr/>
        </p:nvSpPr>
        <p:spPr>
          <a:xfrm>
            <a:off x="192505" y="195767"/>
            <a:ext cx="6994357" cy="2322174"/>
          </a:xfrm>
          <a:prstGeom prst="rect">
            <a:avLst/>
          </a:prstGeom>
          <a:noFill/>
        </p:spPr>
        <p:txBody>
          <a:bodyPr wrap="square">
            <a:spAutoFit/>
          </a:bodyPr>
          <a:lstStyle/>
          <a:p>
            <a:pPr>
              <a:lnSpc>
                <a:spcPct val="115000"/>
              </a:lnSpc>
            </a:pPr>
            <a:r>
              <a:rPr lang="en-US" sz="2000" dirty="0">
                <a:solidFill>
                  <a:schemeClr val="bg1"/>
                </a:solidFill>
                <a:latin typeface="Oswald" panose="00000500000000000000" pitchFamily="2" charset="0"/>
                <a:ea typeface="Helvetica Neue"/>
                <a:cs typeface="Dreaming Outloud Pro" panose="03050502040302030504" pitchFamily="66" charset="0"/>
                <a:sym typeface="Helvetica Neue"/>
              </a:rPr>
              <a:t>Synapses connect cells within the brain (called neurons) so that messages and information can be sent. These images show the number of synapses in a brain at 3 different ages: </a:t>
            </a:r>
          </a:p>
          <a:p>
            <a:pPr marL="3967163" lvl="3" indent="-173038">
              <a:lnSpc>
                <a:spcPct val="115000"/>
              </a:lnSpc>
              <a:buClr>
                <a:schemeClr val="bg1"/>
              </a:buClr>
              <a:buSzPts val="1600"/>
              <a:buFont typeface="Arial" panose="020B0604020202020204" pitchFamily="34" charset="0"/>
              <a:buChar char="•"/>
            </a:pPr>
            <a:r>
              <a:rPr lang="en-US" sz="2200" dirty="0">
                <a:solidFill>
                  <a:schemeClr val="bg1"/>
                </a:solidFill>
                <a:latin typeface="Oswald" panose="00000500000000000000" pitchFamily="2" charset="0"/>
                <a:ea typeface="Helvetica Neue"/>
                <a:cs typeface="Dreaming Outloud Pro" panose="03050502040302030504" pitchFamily="66" charset="0"/>
                <a:sym typeface="Helvetica Neue"/>
              </a:rPr>
              <a:t>Birth</a:t>
            </a:r>
          </a:p>
          <a:p>
            <a:pPr marL="3967163" lvl="3" indent="-173038">
              <a:lnSpc>
                <a:spcPct val="115000"/>
              </a:lnSpc>
              <a:buClr>
                <a:schemeClr val="bg1"/>
              </a:buClr>
              <a:buSzPts val="1600"/>
              <a:buFont typeface="Arial" panose="020B0604020202020204" pitchFamily="34" charset="0"/>
              <a:buChar char="•"/>
            </a:pPr>
            <a:r>
              <a:rPr lang="en-US" sz="2200" dirty="0">
                <a:solidFill>
                  <a:schemeClr val="bg1"/>
                </a:solidFill>
                <a:latin typeface="Oswald" panose="00000500000000000000" pitchFamily="2" charset="0"/>
                <a:ea typeface="Helvetica Neue"/>
                <a:cs typeface="Dreaming Outloud Pro" panose="03050502040302030504" pitchFamily="66" charset="0"/>
                <a:sym typeface="Helvetica Neue"/>
              </a:rPr>
              <a:t>7 years</a:t>
            </a:r>
          </a:p>
          <a:p>
            <a:pPr marL="3967163" lvl="3" indent="-173038">
              <a:lnSpc>
                <a:spcPct val="115000"/>
              </a:lnSpc>
              <a:buClr>
                <a:schemeClr val="bg1"/>
              </a:buClr>
              <a:buSzPts val="1600"/>
              <a:buFont typeface="Arial" panose="020B0604020202020204" pitchFamily="34" charset="0"/>
              <a:buChar char="•"/>
            </a:pPr>
            <a:r>
              <a:rPr lang="en-US" sz="2200" dirty="0">
                <a:solidFill>
                  <a:schemeClr val="bg1"/>
                </a:solidFill>
                <a:latin typeface="Oswald" panose="00000500000000000000" pitchFamily="2" charset="0"/>
                <a:ea typeface="Helvetica Neue"/>
                <a:cs typeface="Dreaming Outloud Pro" panose="03050502040302030504" pitchFamily="66" charset="0"/>
                <a:sym typeface="Helvetica Neue"/>
              </a:rPr>
              <a:t>15 years</a:t>
            </a:r>
          </a:p>
        </p:txBody>
      </p:sp>
      <p:sp>
        <p:nvSpPr>
          <p:cNvPr id="15" name="TextBox 14">
            <a:extLst>
              <a:ext uri="{FF2B5EF4-FFF2-40B4-BE49-F238E27FC236}">
                <a16:creationId xmlns:a16="http://schemas.microsoft.com/office/drawing/2014/main" id="{EB6752AC-CE14-1809-6784-DB4BF9B6EF7A}"/>
              </a:ext>
            </a:extLst>
          </p:cNvPr>
          <p:cNvSpPr txBox="1"/>
          <p:nvPr/>
        </p:nvSpPr>
        <p:spPr>
          <a:xfrm>
            <a:off x="3521595" y="6139013"/>
            <a:ext cx="4268281" cy="523220"/>
          </a:xfrm>
          <a:prstGeom prst="rect">
            <a:avLst/>
          </a:prstGeom>
          <a:noFill/>
        </p:spPr>
        <p:txBody>
          <a:bodyPr wrap="square" rtlCol="0">
            <a:spAutoFit/>
          </a:bodyPr>
          <a:lstStyle/>
          <a:p>
            <a:pPr algn="ctr"/>
            <a:r>
              <a:rPr lang="en-GB" sz="2800">
                <a:latin typeface="Modern Love Caps" panose="04070805081001020A01" pitchFamily="82" charset="0"/>
              </a:rPr>
              <a:t>But which is which?</a:t>
            </a:r>
          </a:p>
        </p:txBody>
      </p:sp>
    </p:spTree>
    <p:extLst>
      <p:ext uri="{BB962C8B-B14F-4D97-AF65-F5344CB8AC3E}">
        <p14:creationId xmlns:p14="http://schemas.microsoft.com/office/powerpoint/2010/main" val="22732701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E4F657-58D1-FA54-3BEB-FF0B58A653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3750" y="0"/>
            <a:ext cx="7446239" cy="5584679"/>
          </a:xfrm>
          <a:prstGeom prst="rect">
            <a:avLst/>
          </a:prstGeom>
          <a:noFill/>
        </p:spPr>
      </p:pic>
      <p:sp>
        <p:nvSpPr>
          <p:cNvPr id="7" name="Rectangle 6">
            <a:extLst>
              <a:ext uri="{FF2B5EF4-FFF2-40B4-BE49-F238E27FC236}">
                <a16:creationId xmlns:a16="http://schemas.microsoft.com/office/drawing/2014/main" id="{D4176D7C-5FA2-939B-BBE9-1D92AF292BD8}"/>
              </a:ext>
            </a:extLst>
          </p:cNvPr>
          <p:cNvSpPr/>
          <p:nvPr/>
        </p:nvSpPr>
        <p:spPr>
          <a:xfrm>
            <a:off x="0" y="0"/>
            <a:ext cx="6096000" cy="5897526"/>
          </a:xfrm>
          <a:prstGeom prst="rect">
            <a:avLst/>
          </a:prstGeom>
          <a:solidFill>
            <a:srgbClr val="65B6E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Google Shape;308;p30">
            <a:extLst>
              <a:ext uri="{FF2B5EF4-FFF2-40B4-BE49-F238E27FC236}">
                <a16:creationId xmlns:a16="http://schemas.microsoft.com/office/drawing/2014/main" id="{F8B1C004-CD27-EED7-34CE-E7C771523F1C}"/>
              </a:ext>
            </a:extLst>
          </p:cNvPr>
          <p:cNvPicPr preferRelativeResize="0"/>
          <p:nvPr/>
        </p:nvPicPr>
        <p:blipFill rotWithShape="1">
          <a:blip r:embed="rId4" cstate="hqprint">
            <a:alphaModFix/>
            <a:extLst>
              <a:ext uri="{28A0092B-C50C-407E-A947-70E740481C1C}">
                <a14:useLocalDpi xmlns:a14="http://schemas.microsoft.com/office/drawing/2010/main" val="0"/>
              </a:ext>
            </a:extLst>
          </a:blip>
          <a:srcRect/>
          <a:stretch/>
        </p:blipFill>
        <p:spPr>
          <a:xfrm>
            <a:off x="4352582" y="1656598"/>
            <a:ext cx="1584000" cy="3005065"/>
          </a:xfrm>
          <a:prstGeom prst="rect">
            <a:avLst/>
          </a:prstGeom>
          <a:noFill/>
          <a:ln w="38100" cap="flat" cmpd="sng">
            <a:solidFill>
              <a:srgbClr val="002147"/>
            </a:solidFill>
            <a:prstDash val="solid"/>
            <a:round/>
            <a:headEnd type="none" w="sm" len="sm"/>
            <a:tailEnd type="none" w="sm" len="sm"/>
          </a:ln>
        </p:spPr>
      </p:pic>
      <p:pic>
        <p:nvPicPr>
          <p:cNvPr id="11" name="Google Shape;309;p30">
            <a:extLst>
              <a:ext uri="{FF2B5EF4-FFF2-40B4-BE49-F238E27FC236}">
                <a16:creationId xmlns:a16="http://schemas.microsoft.com/office/drawing/2014/main" id="{6E24AB79-F253-A56C-9326-C8251BD0C837}"/>
              </a:ext>
            </a:extLst>
          </p:cNvPr>
          <p:cNvPicPr preferRelativeResize="0"/>
          <p:nvPr/>
        </p:nvPicPr>
        <p:blipFill rotWithShape="1">
          <a:blip r:embed="rId5" cstate="hqprint">
            <a:alphaModFix/>
            <a:extLst>
              <a:ext uri="{28A0092B-C50C-407E-A947-70E740481C1C}">
                <a14:useLocalDpi xmlns:a14="http://schemas.microsoft.com/office/drawing/2010/main" val="0"/>
              </a:ext>
            </a:extLst>
          </a:blip>
          <a:srcRect/>
          <a:stretch/>
        </p:blipFill>
        <p:spPr>
          <a:xfrm>
            <a:off x="2309484" y="1656598"/>
            <a:ext cx="1583161" cy="3005065"/>
          </a:xfrm>
          <a:prstGeom prst="rect">
            <a:avLst/>
          </a:prstGeom>
          <a:noFill/>
          <a:ln w="38100" cap="flat" cmpd="sng">
            <a:solidFill>
              <a:srgbClr val="002147"/>
            </a:solidFill>
            <a:prstDash val="solid"/>
            <a:round/>
            <a:headEnd type="none" w="sm" len="sm"/>
            <a:tailEnd type="none" w="sm" len="sm"/>
          </a:ln>
        </p:spPr>
      </p:pic>
      <p:pic>
        <p:nvPicPr>
          <p:cNvPr id="13" name="Google Shape;310;p30">
            <a:extLst>
              <a:ext uri="{FF2B5EF4-FFF2-40B4-BE49-F238E27FC236}">
                <a16:creationId xmlns:a16="http://schemas.microsoft.com/office/drawing/2014/main" id="{E320BD68-BB1B-E952-9BE3-1E4AEBC7072A}"/>
              </a:ext>
            </a:extLst>
          </p:cNvPr>
          <p:cNvPicPr preferRelativeResize="0"/>
          <p:nvPr/>
        </p:nvPicPr>
        <p:blipFill rotWithShape="1">
          <a:blip r:embed="rId6" cstate="hqprint">
            <a:alphaModFix/>
            <a:extLst>
              <a:ext uri="{28A0092B-C50C-407E-A947-70E740481C1C}">
                <a14:useLocalDpi xmlns:a14="http://schemas.microsoft.com/office/drawing/2010/main" val="0"/>
              </a:ext>
            </a:extLst>
          </a:blip>
          <a:srcRect/>
          <a:stretch/>
        </p:blipFill>
        <p:spPr>
          <a:xfrm>
            <a:off x="163946" y="1656598"/>
            <a:ext cx="1584000" cy="3005065"/>
          </a:xfrm>
          <a:prstGeom prst="rect">
            <a:avLst/>
          </a:prstGeom>
          <a:noFill/>
          <a:ln w="38100" cap="flat" cmpd="sng">
            <a:solidFill>
              <a:srgbClr val="002147"/>
            </a:solidFill>
            <a:prstDash val="solid"/>
            <a:round/>
            <a:headEnd type="none" w="sm" len="sm"/>
            <a:tailEnd type="none" w="sm" len="sm"/>
          </a:ln>
        </p:spPr>
      </p:pic>
      <p:sp>
        <p:nvSpPr>
          <p:cNvPr id="14" name="Google Shape;312;p30">
            <a:extLst>
              <a:ext uri="{FF2B5EF4-FFF2-40B4-BE49-F238E27FC236}">
                <a16:creationId xmlns:a16="http://schemas.microsoft.com/office/drawing/2014/main" id="{EBD195A2-2EA4-B436-85CC-977FD5C1E018}"/>
              </a:ext>
            </a:extLst>
          </p:cNvPr>
          <p:cNvSpPr txBox="1"/>
          <p:nvPr/>
        </p:nvSpPr>
        <p:spPr>
          <a:xfrm>
            <a:off x="164747" y="4889092"/>
            <a:ext cx="1583200" cy="377476"/>
          </a:xfrm>
          <a:prstGeom prst="rect">
            <a:avLst/>
          </a:prstGeom>
          <a:noFill/>
          <a:ln>
            <a:noFill/>
          </a:ln>
        </p:spPr>
        <p:txBody>
          <a:bodyPr spcFirstLastPara="1" wrap="square" lIns="0" tIns="0" rIns="0" bIns="0" anchor="t" anchorCtr="0">
            <a:spAutoFit/>
          </a:bodyPr>
          <a:lstStyle/>
          <a:p>
            <a:pPr algn="ctr">
              <a:lnSpc>
                <a:spcPct val="115000"/>
              </a:lnSpc>
            </a:pPr>
            <a:r>
              <a:rPr lang="en-GB" sz="2133">
                <a:solidFill>
                  <a:schemeClr val="bg1"/>
                </a:solidFill>
                <a:latin typeface="Modern Love Caps" panose="04070805081001020A01" pitchFamily="82" charset="0"/>
                <a:ea typeface="Helvetica Neue"/>
                <a:cs typeface="Helvetica Neue"/>
                <a:sym typeface="Helvetica Neue"/>
              </a:rPr>
              <a:t>Birth</a:t>
            </a:r>
            <a:endParaRPr sz="2133">
              <a:solidFill>
                <a:schemeClr val="bg1"/>
              </a:solidFill>
              <a:latin typeface="Modern Love Caps" panose="04070805081001020A01" pitchFamily="82" charset="0"/>
              <a:ea typeface="Helvetica Neue"/>
              <a:cs typeface="Helvetica Neue"/>
              <a:sym typeface="Helvetica Neue"/>
            </a:endParaRPr>
          </a:p>
        </p:txBody>
      </p:sp>
      <p:sp>
        <p:nvSpPr>
          <p:cNvPr id="15" name="Google Shape;313;p30">
            <a:extLst>
              <a:ext uri="{FF2B5EF4-FFF2-40B4-BE49-F238E27FC236}">
                <a16:creationId xmlns:a16="http://schemas.microsoft.com/office/drawing/2014/main" id="{27DC8A4E-9BD7-8A50-2926-9164EB58708F}"/>
              </a:ext>
            </a:extLst>
          </p:cNvPr>
          <p:cNvSpPr txBox="1"/>
          <p:nvPr/>
        </p:nvSpPr>
        <p:spPr>
          <a:xfrm>
            <a:off x="2345581" y="4889092"/>
            <a:ext cx="1583200" cy="377476"/>
          </a:xfrm>
          <a:prstGeom prst="rect">
            <a:avLst/>
          </a:prstGeom>
          <a:noFill/>
          <a:ln>
            <a:noFill/>
          </a:ln>
        </p:spPr>
        <p:txBody>
          <a:bodyPr spcFirstLastPara="1" wrap="square" lIns="0" tIns="0" rIns="0" bIns="0" anchor="t" anchorCtr="0">
            <a:spAutoFit/>
          </a:bodyPr>
          <a:lstStyle/>
          <a:p>
            <a:pPr algn="ctr">
              <a:lnSpc>
                <a:spcPct val="115000"/>
              </a:lnSpc>
            </a:pPr>
            <a:r>
              <a:rPr lang="en-GB" sz="2133">
                <a:solidFill>
                  <a:schemeClr val="bg1"/>
                </a:solidFill>
                <a:latin typeface="Modern Love Caps" panose="04070805081001020A01" pitchFamily="82" charset="0"/>
                <a:ea typeface="Helvetica Neue"/>
                <a:cs typeface="Helvetica Neue"/>
                <a:sym typeface="Helvetica Neue"/>
              </a:rPr>
              <a:t>7 years</a:t>
            </a:r>
            <a:endParaRPr sz="2133">
              <a:solidFill>
                <a:schemeClr val="bg1"/>
              </a:solidFill>
              <a:latin typeface="Modern Love Caps" panose="04070805081001020A01" pitchFamily="82" charset="0"/>
              <a:ea typeface="Helvetica Neue"/>
              <a:cs typeface="Helvetica Neue"/>
              <a:sym typeface="Helvetica Neue"/>
            </a:endParaRPr>
          </a:p>
        </p:txBody>
      </p:sp>
      <p:sp>
        <p:nvSpPr>
          <p:cNvPr id="16" name="Google Shape;314;p30">
            <a:extLst>
              <a:ext uri="{FF2B5EF4-FFF2-40B4-BE49-F238E27FC236}">
                <a16:creationId xmlns:a16="http://schemas.microsoft.com/office/drawing/2014/main" id="{AEBC954F-8419-7B00-BFD2-491275E2B8D7}"/>
              </a:ext>
            </a:extLst>
          </p:cNvPr>
          <p:cNvSpPr txBox="1"/>
          <p:nvPr/>
        </p:nvSpPr>
        <p:spPr>
          <a:xfrm>
            <a:off x="4384647" y="4889092"/>
            <a:ext cx="1583200" cy="377476"/>
          </a:xfrm>
          <a:prstGeom prst="rect">
            <a:avLst/>
          </a:prstGeom>
          <a:noFill/>
          <a:ln>
            <a:noFill/>
          </a:ln>
        </p:spPr>
        <p:txBody>
          <a:bodyPr spcFirstLastPara="1" wrap="square" lIns="0" tIns="0" rIns="0" bIns="0" anchor="t" anchorCtr="0">
            <a:spAutoFit/>
          </a:bodyPr>
          <a:lstStyle/>
          <a:p>
            <a:pPr algn="ctr">
              <a:lnSpc>
                <a:spcPct val="115000"/>
              </a:lnSpc>
            </a:pPr>
            <a:r>
              <a:rPr lang="en-GB" sz="2133">
                <a:solidFill>
                  <a:schemeClr val="bg1"/>
                </a:solidFill>
                <a:latin typeface="Modern Love Caps" panose="04070805081001020A01" pitchFamily="82" charset="0"/>
                <a:ea typeface="Helvetica Neue"/>
                <a:cs typeface="Helvetica Neue"/>
                <a:sym typeface="Helvetica Neue"/>
              </a:rPr>
              <a:t>15 years</a:t>
            </a:r>
            <a:endParaRPr sz="2133">
              <a:solidFill>
                <a:schemeClr val="bg1"/>
              </a:solidFill>
              <a:latin typeface="Modern Love Caps" panose="04070805081001020A01" pitchFamily="82" charset="0"/>
              <a:ea typeface="Helvetica Neue"/>
              <a:cs typeface="Helvetica Neue"/>
              <a:sym typeface="Helvetica Neue"/>
            </a:endParaRPr>
          </a:p>
        </p:txBody>
      </p:sp>
      <p:sp>
        <p:nvSpPr>
          <p:cNvPr id="17" name="Google Shape;311;p30">
            <a:extLst>
              <a:ext uri="{FF2B5EF4-FFF2-40B4-BE49-F238E27FC236}">
                <a16:creationId xmlns:a16="http://schemas.microsoft.com/office/drawing/2014/main" id="{005872CD-DCD9-C8D3-979A-2BF1ECE30AFA}"/>
              </a:ext>
            </a:extLst>
          </p:cNvPr>
          <p:cNvSpPr txBox="1"/>
          <p:nvPr/>
        </p:nvSpPr>
        <p:spPr>
          <a:xfrm>
            <a:off x="369581" y="662693"/>
            <a:ext cx="5535200" cy="707886"/>
          </a:xfrm>
          <a:prstGeom prst="rect">
            <a:avLst/>
          </a:prstGeom>
          <a:noFill/>
          <a:ln>
            <a:noFill/>
          </a:ln>
        </p:spPr>
        <p:txBody>
          <a:bodyPr spcFirstLastPara="1" wrap="square" lIns="0" tIns="0" rIns="0" bIns="0" anchor="t" anchorCtr="0">
            <a:spAutoFit/>
          </a:bodyPr>
          <a:lstStyle/>
          <a:p>
            <a:pPr algn="ctr">
              <a:lnSpc>
                <a:spcPct val="115000"/>
              </a:lnSpc>
            </a:pPr>
            <a:r>
              <a:rPr lang="en-GB" sz="4000" b="1" dirty="0">
                <a:solidFill>
                  <a:schemeClr val="bg1"/>
                </a:solidFill>
                <a:latin typeface="Oswald" panose="00000500000000000000" pitchFamily="2" charset="0"/>
                <a:ea typeface="Helvetica Neue"/>
                <a:cs typeface="Helvetica Neue"/>
                <a:sym typeface="Helvetica Neue"/>
              </a:rPr>
              <a:t>Did you get it right?</a:t>
            </a:r>
            <a:endParaRPr lang="en-GB" sz="4000" dirty="0">
              <a:solidFill>
                <a:schemeClr val="bg1"/>
              </a:solidFill>
              <a:latin typeface="Oswald" panose="00000500000000000000" pitchFamily="2" charset="0"/>
              <a:ea typeface="Helvetica Neue"/>
              <a:cs typeface="Helvetica Neue"/>
              <a:sym typeface="Helvetica Neue"/>
            </a:endParaRPr>
          </a:p>
        </p:txBody>
      </p:sp>
    </p:spTree>
    <p:extLst>
      <p:ext uri="{BB962C8B-B14F-4D97-AF65-F5344CB8AC3E}">
        <p14:creationId xmlns:p14="http://schemas.microsoft.com/office/powerpoint/2010/main" val="38077377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8289E812-3297-F2D3-7AFC-7982F85DA649}"/>
              </a:ext>
            </a:extLst>
          </p:cNvPr>
          <p:cNvSpPr>
            <a:spLocks noGrp="1"/>
          </p:cNvSpPr>
          <p:nvPr>
            <p:ph sz="quarter" idx="4"/>
          </p:nvPr>
        </p:nvSpPr>
        <p:spPr>
          <a:xfrm>
            <a:off x="580869" y="378608"/>
            <a:ext cx="11030262" cy="5420613"/>
          </a:xfrm>
        </p:spPr>
        <p:txBody>
          <a:bodyPr vert="horz" lIns="91440" tIns="45720" rIns="91440" bIns="45720" rtlCol="0" anchor="t">
            <a:normAutofit/>
          </a:bodyPr>
          <a:lstStyle/>
          <a:p>
            <a:pPr marL="0" indent="0">
              <a:buNone/>
            </a:pPr>
            <a:r>
              <a:rPr lang="en-GB" sz="2800" dirty="0">
                <a:latin typeface="Raleway"/>
              </a:rPr>
              <a:t>Anxiety is a </a:t>
            </a:r>
            <a:r>
              <a:rPr lang="en-GB" sz="2800" b="1" dirty="0">
                <a:latin typeface="Raleway"/>
              </a:rPr>
              <a:t>normal, human feeling</a:t>
            </a:r>
            <a:r>
              <a:rPr lang="en-GB" sz="2800" dirty="0">
                <a:latin typeface="Raleway"/>
              </a:rPr>
              <a:t> as a response to danger.</a:t>
            </a:r>
            <a:r>
              <a:rPr lang="en-GB" dirty="0">
                <a:latin typeface="Raleway"/>
              </a:rPr>
              <a:t> It is essential and useful – however sometimes the anxiety does not match the level of danger</a:t>
            </a:r>
            <a:r>
              <a:rPr lang="en-GB" sz="2800" dirty="0">
                <a:latin typeface="Raleway"/>
              </a:rPr>
              <a:t>, that’s when anxiety can become a problem.</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We don’t want to eliminate anxiety entirely – but manage it</a:t>
            </a:r>
          </a:p>
        </p:txBody>
      </p:sp>
      <p:pic>
        <p:nvPicPr>
          <p:cNvPr id="4" name="Picture 3" descr="A yellow and orange rectangle&#10;&#10;Description automatically generated">
            <a:extLst>
              <a:ext uri="{FF2B5EF4-FFF2-40B4-BE49-F238E27FC236}">
                <a16:creationId xmlns:a16="http://schemas.microsoft.com/office/drawing/2014/main" id="{B4E93543-36D7-B1F4-8E7F-4900229B11D9}"/>
              </a:ext>
            </a:extLst>
          </p:cNvPr>
          <p:cNvPicPr>
            <a:picLocks noChangeAspect="1"/>
          </p:cNvPicPr>
          <p:nvPr/>
        </p:nvPicPr>
        <p:blipFill>
          <a:blip r:embed="rId3"/>
          <a:stretch>
            <a:fillRect/>
          </a:stretch>
        </p:blipFill>
        <p:spPr>
          <a:xfrm>
            <a:off x="2231611" y="2266981"/>
            <a:ext cx="7728778" cy="2324038"/>
          </a:xfrm>
          <a:prstGeom prst="rect">
            <a:avLst/>
          </a:prstGeom>
        </p:spPr>
      </p:pic>
    </p:spTree>
    <p:extLst>
      <p:ext uri="{BB962C8B-B14F-4D97-AF65-F5344CB8AC3E}">
        <p14:creationId xmlns:p14="http://schemas.microsoft.com/office/powerpoint/2010/main" val="3855006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81857A-D623-70B9-29F9-EDE8CF3FFEE4}"/>
              </a:ext>
            </a:extLst>
          </p:cNvPr>
          <p:cNvSpPr>
            <a:spLocks noGrp="1"/>
          </p:cNvSpPr>
          <p:nvPr>
            <p:ph sz="half" idx="1"/>
          </p:nvPr>
        </p:nvSpPr>
        <p:spPr>
          <a:xfrm>
            <a:off x="838200" y="1800911"/>
            <a:ext cx="5181600" cy="4351338"/>
          </a:xfrm>
        </p:spPr>
        <p:txBody>
          <a:bodyPr vert="horz" lIns="91440" tIns="45720" rIns="91440" bIns="45720" rtlCol="0" anchor="t">
            <a:normAutofit/>
          </a:bodyPr>
          <a:lstStyle/>
          <a:p>
            <a:pPr marL="0" indent="0" algn="ctr">
              <a:buNone/>
            </a:pPr>
            <a:r>
              <a:rPr lang="en-GB" sz="4400" b="1" dirty="0">
                <a:latin typeface="Raleway"/>
              </a:rPr>
              <a:t>What things might our children fear or worry about?</a:t>
            </a:r>
            <a:endParaRPr lang="en-US" sz="4400" b="1" dirty="0">
              <a:latin typeface="Raleway"/>
            </a:endParaRPr>
          </a:p>
        </p:txBody>
      </p:sp>
      <p:pic>
        <p:nvPicPr>
          <p:cNvPr id="5" name="Picture 5" descr="A picture containing text, vector graphics&#10;&#10;Description automatically generated">
            <a:extLst>
              <a:ext uri="{FF2B5EF4-FFF2-40B4-BE49-F238E27FC236}">
                <a16:creationId xmlns:a16="http://schemas.microsoft.com/office/drawing/2014/main" id="{89B1EA15-9417-E74E-C372-252A58D79338}"/>
              </a:ext>
            </a:extLst>
          </p:cNvPr>
          <p:cNvPicPr>
            <a:picLocks noGrp="1" noChangeAspect="1"/>
          </p:cNvPicPr>
          <p:nvPr>
            <p:ph sz="half" idx="2"/>
          </p:nvPr>
        </p:nvPicPr>
        <p:blipFill>
          <a:blip r:embed="rId3"/>
          <a:stretch>
            <a:fillRect/>
          </a:stretch>
        </p:blipFill>
        <p:spPr>
          <a:xfrm>
            <a:off x="7097904" y="636630"/>
            <a:ext cx="4564495" cy="4351338"/>
          </a:xfrm>
        </p:spPr>
      </p:pic>
    </p:spTree>
    <p:extLst>
      <p:ext uri="{BB962C8B-B14F-4D97-AF65-F5344CB8AC3E}">
        <p14:creationId xmlns:p14="http://schemas.microsoft.com/office/powerpoint/2010/main" val="3457786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A picture containing text, vector graphics&#10;&#10;Description automatically generated">
            <a:extLst>
              <a:ext uri="{FF2B5EF4-FFF2-40B4-BE49-F238E27FC236}">
                <a16:creationId xmlns:a16="http://schemas.microsoft.com/office/drawing/2014/main" id="{89B1EA15-9417-E74E-C372-252A58D79338}"/>
              </a:ext>
            </a:extLst>
          </p:cNvPr>
          <p:cNvPicPr>
            <a:picLocks noGrp="1" noChangeAspect="1"/>
          </p:cNvPicPr>
          <p:nvPr>
            <p:ph sz="half" idx="2"/>
          </p:nvPr>
        </p:nvPicPr>
        <p:blipFill>
          <a:blip r:embed="rId3"/>
          <a:stretch>
            <a:fillRect/>
          </a:stretch>
        </p:blipFill>
        <p:spPr>
          <a:xfrm>
            <a:off x="7097904" y="636630"/>
            <a:ext cx="4564495" cy="4351338"/>
          </a:xfrm>
        </p:spPr>
      </p:pic>
      <p:sp>
        <p:nvSpPr>
          <p:cNvPr id="8" name="Content Placeholder 2">
            <a:extLst>
              <a:ext uri="{FF2B5EF4-FFF2-40B4-BE49-F238E27FC236}">
                <a16:creationId xmlns:a16="http://schemas.microsoft.com/office/drawing/2014/main" id="{9E0ED957-D9CC-7240-5742-AC0BF7513E6B}"/>
              </a:ext>
            </a:extLst>
          </p:cNvPr>
          <p:cNvSpPr>
            <a:spLocks noGrp="1"/>
          </p:cNvSpPr>
          <p:nvPr>
            <p:ph sz="half" idx="1"/>
          </p:nvPr>
        </p:nvSpPr>
        <p:spPr>
          <a:xfrm>
            <a:off x="838200" y="1800911"/>
            <a:ext cx="5181600" cy="2662805"/>
          </a:xfrm>
        </p:spPr>
        <p:txBody>
          <a:bodyPr vert="horz" lIns="91440" tIns="45720" rIns="91440" bIns="45720" rtlCol="0" anchor="t">
            <a:normAutofit/>
          </a:bodyPr>
          <a:lstStyle/>
          <a:p>
            <a:pPr marL="0" indent="0" algn="ctr">
              <a:buNone/>
            </a:pPr>
            <a:r>
              <a:rPr lang="en-US" sz="4400" b="1" dirty="0">
                <a:latin typeface="Raleway"/>
              </a:rPr>
              <a:t>What might we see as a reaction to anxiety?</a:t>
            </a:r>
          </a:p>
        </p:txBody>
      </p:sp>
    </p:spTree>
    <p:extLst>
      <p:ext uri="{BB962C8B-B14F-4D97-AF65-F5344CB8AC3E}">
        <p14:creationId xmlns:p14="http://schemas.microsoft.com/office/powerpoint/2010/main" val="41406229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9D59A4F-3256-7DDB-01A5-C408124C420B}"/>
              </a:ext>
            </a:extLst>
          </p:cNvPr>
          <p:cNvSpPr txBox="1"/>
          <p:nvPr/>
        </p:nvSpPr>
        <p:spPr>
          <a:xfrm>
            <a:off x="953945" y="2864423"/>
            <a:ext cx="3405809" cy="2308324"/>
          </a:xfrm>
          <a:prstGeom prst="rect">
            <a:avLst/>
          </a:prstGeom>
          <a:noFill/>
        </p:spPr>
        <p:txBody>
          <a:bodyPr wrap="square" rtlCol="0">
            <a:spAutoFit/>
          </a:bodyPr>
          <a:lstStyle/>
          <a:p>
            <a:pPr algn="ctr"/>
            <a:r>
              <a:rPr lang="en-GB" sz="2400" dirty="0"/>
              <a:t>Bodily Sensations:</a:t>
            </a:r>
          </a:p>
          <a:p>
            <a:pPr marL="285750" indent="-285750">
              <a:buFont typeface="Arial" panose="020B0604020202020204" pitchFamily="34" charset="0"/>
              <a:buChar char="•"/>
            </a:pPr>
            <a:r>
              <a:rPr lang="en-GB" sz="2000" dirty="0">
                <a:solidFill>
                  <a:schemeClr val="bg1"/>
                </a:solidFill>
                <a:latin typeface="+mj-lt"/>
              </a:rPr>
              <a:t>Headache</a:t>
            </a:r>
          </a:p>
          <a:p>
            <a:pPr marL="285750" indent="-285750">
              <a:buFont typeface="Arial" panose="020B0604020202020204" pitchFamily="34" charset="0"/>
              <a:buChar char="•"/>
            </a:pPr>
            <a:r>
              <a:rPr lang="en-GB" sz="2000" dirty="0">
                <a:solidFill>
                  <a:schemeClr val="bg1"/>
                </a:solidFill>
                <a:latin typeface="+mj-lt"/>
              </a:rPr>
              <a:t>Tummy ache</a:t>
            </a:r>
          </a:p>
          <a:p>
            <a:pPr marL="285750" indent="-285750">
              <a:buFont typeface="Arial" panose="020B0604020202020204" pitchFamily="34" charset="0"/>
              <a:buChar char="•"/>
            </a:pPr>
            <a:r>
              <a:rPr lang="en-GB" sz="2000" dirty="0">
                <a:solidFill>
                  <a:schemeClr val="bg1"/>
                </a:solidFill>
                <a:latin typeface="+mj-lt"/>
              </a:rPr>
              <a:t>Sweaty palms</a:t>
            </a:r>
          </a:p>
          <a:p>
            <a:pPr marL="285750" indent="-285750">
              <a:buFont typeface="Arial" panose="020B0604020202020204" pitchFamily="34" charset="0"/>
              <a:buChar char="•"/>
            </a:pPr>
            <a:r>
              <a:rPr lang="en-GB" sz="2000" dirty="0">
                <a:solidFill>
                  <a:schemeClr val="bg1"/>
                </a:solidFill>
                <a:latin typeface="+mj-lt"/>
              </a:rPr>
              <a:t>Heart beating fast</a:t>
            </a:r>
          </a:p>
          <a:p>
            <a:pPr marL="285750" indent="-285750">
              <a:buFont typeface="Arial" panose="020B0604020202020204" pitchFamily="34" charset="0"/>
              <a:buChar char="•"/>
            </a:pPr>
            <a:r>
              <a:rPr lang="en-GB" sz="2000" dirty="0">
                <a:solidFill>
                  <a:schemeClr val="bg1"/>
                </a:solidFill>
                <a:latin typeface="+mj-lt"/>
              </a:rPr>
              <a:t>Dry mouth</a:t>
            </a:r>
          </a:p>
          <a:p>
            <a:endParaRPr lang="en-GB" sz="2000" dirty="0"/>
          </a:p>
        </p:txBody>
      </p:sp>
      <p:sp>
        <p:nvSpPr>
          <p:cNvPr id="7" name="TextBox 6">
            <a:extLst>
              <a:ext uri="{FF2B5EF4-FFF2-40B4-BE49-F238E27FC236}">
                <a16:creationId xmlns:a16="http://schemas.microsoft.com/office/drawing/2014/main" id="{C6E5953B-891D-7FC5-2D2F-C0F850011E10}"/>
              </a:ext>
            </a:extLst>
          </p:cNvPr>
          <p:cNvSpPr txBox="1"/>
          <p:nvPr/>
        </p:nvSpPr>
        <p:spPr>
          <a:xfrm>
            <a:off x="4513643" y="672881"/>
            <a:ext cx="2875508" cy="2616101"/>
          </a:xfrm>
          <a:prstGeom prst="rect">
            <a:avLst/>
          </a:prstGeom>
          <a:noFill/>
        </p:spPr>
        <p:txBody>
          <a:bodyPr wrap="square" rtlCol="0">
            <a:spAutoFit/>
          </a:bodyPr>
          <a:lstStyle/>
          <a:p>
            <a:pPr algn="ctr"/>
            <a:r>
              <a:rPr lang="en-GB" sz="2400" dirty="0"/>
              <a:t>Thoughts:</a:t>
            </a:r>
          </a:p>
          <a:p>
            <a:pPr marL="285750" indent="-285750">
              <a:buFont typeface="Arial" panose="020B0604020202020204" pitchFamily="34" charset="0"/>
              <a:buChar char="•"/>
            </a:pPr>
            <a:r>
              <a:rPr lang="en-GB" sz="2000" dirty="0">
                <a:solidFill>
                  <a:schemeClr val="bg1"/>
                </a:solidFill>
                <a:latin typeface="+mj-lt"/>
              </a:rPr>
              <a:t>E.g. “What if I get bitten by the dog?”</a:t>
            </a:r>
          </a:p>
          <a:p>
            <a:pPr marL="285750" indent="-285750">
              <a:buFont typeface="Arial" panose="020B0604020202020204" pitchFamily="34" charset="0"/>
              <a:buChar char="•"/>
            </a:pPr>
            <a:r>
              <a:rPr lang="en-GB" sz="2000" dirty="0">
                <a:solidFill>
                  <a:schemeClr val="bg1"/>
                </a:solidFill>
                <a:latin typeface="+mj-lt"/>
              </a:rPr>
              <a:t>Overestimating danger.</a:t>
            </a:r>
          </a:p>
          <a:p>
            <a:pPr marL="285750" indent="-285750">
              <a:buFont typeface="Arial" panose="020B0604020202020204" pitchFamily="34" charset="0"/>
              <a:buChar char="•"/>
            </a:pPr>
            <a:r>
              <a:rPr lang="en-GB" sz="2000" dirty="0">
                <a:solidFill>
                  <a:schemeClr val="bg1"/>
                </a:solidFill>
                <a:latin typeface="+mj-lt"/>
              </a:rPr>
              <a:t>Underestimating ability to cope </a:t>
            </a:r>
          </a:p>
          <a:p>
            <a:pPr marL="285750" indent="-285750">
              <a:buFont typeface="Arial" panose="020B0604020202020204" pitchFamily="34" charset="0"/>
              <a:buChar char="•"/>
            </a:pPr>
            <a:endParaRPr lang="en-GB" sz="2000" dirty="0">
              <a:solidFill>
                <a:schemeClr val="bg1"/>
              </a:solidFill>
              <a:latin typeface="+mj-lt"/>
            </a:endParaRPr>
          </a:p>
          <a:p>
            <a:endParaRPr lang="en-GB" sz="2000" dirty="0"/>
          </a:p>
        </p:txBody>
      </p:sp>
      <p:sp>
        <p:nvSpPr>
          <p:cNvPr id="9" name="TextBox 8">
            <a:extLst>
              <a:ext uri="{FF2B5EF4-FFF2-40B4-BE49-F238E27FC236}">
                <a16:creationId xmlns:a16="http://schemas.microsoft.com/office/drawing/2014/main" id="{95FA0910-5A7A-8E91-D9BE-54938D9C3058}"/>
              </a:ext>
            </a:extLst>
          </p:cNvPr>
          <p:cNvSpPr txBox="1"/>
          <p:nvPr/>
        </p:nvSpPr>
        <p:spPr>
          <a:xfrm>
            <a:off x="8376650" y="2758445"/>
            <a:ext cx="3405809" cy="2308324"/>
          </a:xfrm>
          <a:prstGeom prst="rect">
            <a:avLst/>
          </a:prstGeom>
          <a:noFill/>
        </p:spPr>
        <p:txBody>
          <a:bodyPr wrap="square" rtlCol="0">
            <a:spAutoFit/>
          </a:bodyPr>
          <a:lstStyle/>
          <a:p>
            <a:pPr algn="ctr"/>
            <a:r>
              <a:rPr lang="en-GB" sz="2400" dirty="0"/>
              <a:t>Behaviours:</a:t>
            </a:r>
          </a:p>
          <a:p>
            <a:pPr marL="285750" indent="-285750">
              <a:buFont typeface="Arial" panose="020B0604020202020204" pitchFamily="34" charset="0"/>
              <a:buChar char="•"/>
            </a:pPr>
            <a:r>
              <a:rPr lang="en-GB" sz="2000" dirty="0">
                <a:solidFill>
                  <a:schemeClr val="bg1"/>
                </a:solidFill>
                <a:latin typeface="+mj-lt"/>
              </a:rPr>
              <a:t>Avoidance</a:t>
            </a:r>
          </a:p>
          <a:p>
            <a:pPr marL="285750" indent="-285750">
              <a:buFont typeface="Arial" panose="020B0604020202020204" pitchFamily="34" charset="0"/>
              <a:buChar char="•"/>
            </a:pPr>
            <a:r>
              <a:rPr lang="en-GB" sz="2000" dirty="0">
                <a:solidFill>
                  <a:schemeClr val="bg1"/>
                </a:solidFill>
                <a:latin typeface="+mj-lt"/>
              </a:rPr>
              <a:t>Seeking reassurance that it will be okay</a:t>
            </a:r>
          </a:p>
          <a:p>
            <a:pPr marL="285750" indent="-285750">
              <a:buFont typeface="Arial" panose="020B0604020202020204" pitchFamily="34" charset="0"/>
              <a:buChar char="•"/>
            </a:pPr>
            <a:r>
              <a:rPr lang="en-GB" sz="2000" dirty="0">
                <a:solidFill>
                  <a:schemeClr val="bg1"/>
                </a:solidFill>
                <a:latin typeface="+mj-lt"/>
              </a:rPr>
              <a:t>Being withdrawn or “acting out”</a:t>
            </a:r>
          </a:p>
          <a:p>
            <a:pPr marL="285750" indent="-285750">
              <a:buFont typeface="Arial" panose="020B0604020202020204" pitchFamily="34" charset="0"/>
              <a:buChar char="•"/>
            </a:pPr>
            <a:r>
              <a:rPr lang="en-GB" sz="2000" dirty="0">
                <a:solidFill>
                  <a:schemeClr val="bg1"/>
                </a:solidFill>
                <a:latin typeface="+mj-lt"/>
              </a:rPr>
              <a:t>Distractions</a:t>
            </a:r>
          </a:p>
        </p:txBody>
      </p:sp>
      <p:cxnSp>
        <p:nvCxnSpPr>
          <p:cNvPr id="4" name="Straight Arrow Connector 3">
            <a:extLst>
              <a:ext uri="{FF2B5EF4-FFF2-40B4-BE49-F238E27FC236}">
                <a16:creationId xmlns:a16="http://schemas.microsoft.com/office/drawing/2014/main" id="{E844888B-D216-3FAD-801A-44D408CADE6A}"/>
              </a:ext>
            </a:extLst>
          </p:cNvPr>
          <p:cNvCxnSpPr>
            <a:cxnSpLocks/>
          </p:cNvCxnSpPr>
          <p:nvPr/>
        </p:nvCxnSpPr>
        <p:spPr>
          <a:xfrm flipV="1">
            <a:off x="2748944" y="1415866"/>
            <a:ext cx="1610810" cy="1314855"/>
          </a:xfrm>
          <a:prstGeom prst="straightConnector1">
            <a:avLst/>
          </a:prstGeom>
          <a:ln w="25400">
            <a:solidFill>
              <a:schemeClr val="bg1">
                <a:lumMod val="95000"/>
              </a:schemeClr>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620BE6B-1A52-1B6C-3061-99B2B5857E5D}"/>
              </a:ext>
            </a:extLst>
          </p:cNvPr>
          <p:cNvCxnSpPr>
            <a:cxnSpLocks/>
          </p:cNvCxnSpPr>
          <p:nvPr/>
        </p:nvCxnSpPr>
        <p:spPr>
          <a:xfrm>
            <a:off x="7543040" y="1410875"/>
            <a:ext cx="1667221" cy="1134762"/>
          </a:xfrm>
          <a:prstGeom prst="straightConnector1">
            <a:avLst/>
          </a:prstGeom>
          <a:ln w="25400">
            <a:solidFill>
              <a:schemeClr val="bg1">
                <a:lumMod val="95000"/>
              </a:schemeClr>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085240A4-CA16-C873-64A5-35C0643170BA}"/>
              </a:ext>
            </a:extLst>
          </p:cNvPr>
          <p:cNvCxnSpPr>
            <a:cxnSpLocks/>
          </p:cNvCxnSpPr>
          <p:nvPr/>
        </p:nvCxnSpPr>
        <p:spPr>
          <a:xfrm>
            <a:off x="4130680" y="3758719"/>
            <a:ext cx="3930640" cy="0"/>
          </a:xfrm>
          <a:prstGeom prst="straightConnector1">
            <a:avLst/>
          </a:prstGeom>
          <a:ln w="25400">
            <a:solidFill>
              <a:schemeClr val="bg1">
                <a:lumMod val="95000"/>
              </a:schemeClr>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5537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27408-8FDF-D0F1-6B71-17BBA32C3C70}"/>
              </a:ext>
            </a:extLst>
          </p:cNvPr>
          <p:cNvSpPr>
            <a:spLocks noGrp="1"/>
          </p:cNvSpPr>
          <p:nvPr>
            <p:ph type="title"/>
          </p:nvPr>
        </p:nvSpPr>
        <p:spPr/>
        <p:txBody>
          <a:bodyPr/>
          <a:lstStyle/>
          <a:p>
            <a:r>
              <a:rPr lang="en-GB"/>
              <a:t>Different types of Anxiety</a:t>
            </a:r>
          </a:p>
        </p:txBody>
      </p:sp>
      <p:sp>
        <p:nvSpPr>
          <p:cNvPr id="3" name="Content Placeholder 2">
            <a:extLst>
              <a:ext uri="{FF2B5EF4-FFF2-40B4-BE49-F238E27FC236}">
                <a16:creationId xmlns:a16="http://schemas.microsoft.com/office/drawing/2014/main" id="{94298678-CF4C-DC45-BCB4-2F475C6A6D47}"/>
              </a:ext>
            </a:extLst>
          </p:cNvPr>
          <p:cNvSpPr>
            <a:spLocks noGrp="1"/>
          </p:cNvSpPr>
          <p:nvPr>
            <p:ph idx="1"/>
          </p:nvPr>
        </p:nvSpPr>
        <p:spPr>
          <a:xfrm>
            <a:off x="256309" y="1166135"/>
            <a:ext cx="10515600" cy="4351338"/>
          </a:xfrm>
        </p:spPr>
        <p:txBody>
          <a:bodyPr/>
          <a:lstStyle/>
          <a:p>
            <a:r>
              <a:rPr lang="en-GB" sz="2400" dirty="0">
                <a:solidFill>
                  <a:schemeClr val="accent4">
                    <a:lumMod val="20000"/>
                    <a:lumOff val="80000"/>
                  </a:schemeClr>
                </a:solidFill>
                <a:latin typeface="Raleway" pitchFamily="2" charset="0"/>
                <a:ea typeface="Yu Gothic UI Semilight" panose="020B0400000000000000" pitchFamily="34" charset="-128"/>
                <a:cs typeface="MV Boli" panose="02000500030200090000" pitchFamily="2" charset="0"/>
              </a:rPr>
              <a:t>Anxiety doesn’t come in one shape or form.</a:t>
            </a:r>
          </a:p>
          <a:p>
            <a:pPr marL="800100" lvl="1" indent="-342900"/>
            <a:r>
              <a:rPr lang="en-GB" sz="2000" dirty="0">
                <a:solidFill>
                  <a:schemeClr val="accent4">
                    <a:lumMod val="20000"/>
                    <a:lumOff val="80000"/>
                  </a:schemeClr>
                </a:solidFill>
                <a:latin typeface="Raleway" pitchFamily="2" charset="0"/>
                <a:ea typeface="Yu Gothic UI Semilight" panose="020B0400000000000000" pitchFamily="34" charset="-128"/>
                <a:cs typeface="MV Boli" panose="02000500030200090000" pitchFamily="2" charset="0"/>
              </a:rPr>
              <a:t>People have individual differences or experiences</a:t>
            </a:r>
          </a:p>
          <a:p>
            <a:pPr marL="800100" lvl="1" indent="-342900"/>
            <a:r>
              <a:rPr lang="en-GB" sz="2000" dirty="0">
                <a:solidFill>
                  <a:schemeClr val="accent4">
                    <a:lumMod val="20000"/>
                    <a:lumOff val="80000"/>
                  </a:schemeClr>
                </a:solidFill>
                <a:latin typeface="Raleway" pitchFamily="2" charset="0"/>
                <a:ea typeface="Yu Gothic UI Semilight" panose="020B0400000000000000" pitchFamily="34" charset="-128"/>
                <a:cs typeface="MV Boli" panose="02000500030200090000" pitchFamily="2" charset="0"/>
              </a:rPr>
              <a:t>There can be different or interacting causes</a:t>
            </a:r>
          </a:p>
          <a:p>
            <a:pPr marL="800100" lvl="1" indent="-342900"/>
            <a:r>
              <a:rPr lang="en-GB" sz="2000" dirty="0">
                <a:solidFill>
                  <a:schemeClr val="accent4">
                    <a:lumMod val="20000"/>
                    <a:lumOff val="80000"/>
                  </a:schemeClr>
                </a:solidFill>
                <a:latin typeface="Raleway" pitchFamily="2" charset="0"/>
                <a:ea typeface="Yu Gothic UI Semilight" panose="020B0400000000000000" pitchFamily="34" charset="-128"/>
                <a:cs typeface="MV Boli" panose="02000500030200090000" pitchFamily="2" charset="0"/>
              </a:rPr>
              <a:t>Anxiety can vary in intensity or severity</a:t>
            </a:r>
          </a:p>
          <a:p>
            <a:pPr marL="800100" lvl="1" indent="-342900"/>
            <a:r>
              <a:rPr lang="en-GB" sz="2000" dirty="0">
                <a:solidFill>
                  <a:schemeClr val="accent4">
                    <a:lumMod val="20000"/>
                    <a:lumOff val="80000"/>
                  </a:schemeClr>
                </a:solidFill>
                <a:latin typeface="Raleway" pitchFamily="2" charset="0"/>
                <a:ea typeface="Yu Gothic UI Semilight" panose="020B0400000000000000" pitchFamily="34" charset="-128"/>
                <a:cs typeface="MV Boli" panose="02000500030200090000" pitchFamily="2" charset="0"/>
              </a:rPr>
              <a:t>People may have different maintenance factors</a:t>
            </a:r>
          </a:p>
        </p:txBody>
      </p:sp>
      <p:sp>
        <p:nvSpPr>
          <p:cNvPr id="4" name="TextBox 3">
            <a:extLst>
              <a:ext uri="{FF2B5EF4-FFF2-40B4-BE49-F238E27FC236}">
                <a16:creationId xmlns:a16="http://schemas.microsoft.com/office/drawing/2014/main" id="{4A2E7FDD-996D-3ACB-9C2E-CBE0C845EC4D}"/>
              </a:ext>
            </a:extLst>
          </p:cNvPr>
          <p:cNvSpPr txBox="1"/>
          <p:nvPr/>
        </p:nvSpPr>
        <p:spPr>
          <a:xfrm>
            <a:off x="4378427" y="4465598"/>
            <a:ext cx="2841396" cy="400110"/>
          </a:xfrm>
          <a:prstGeom prst="rect">
            <a:avLst/>
          </a:prstGeom>
          <a:noFill/>
          <a:ln w="38100">
            <a:solidFill>
              <a:schemeClr val="bg1"/>
            </a:solidFill>
          </a:ln>
        </p:spPr>
        <p:txBody>
          <a:bodyPr wrap="square" rtlCol="0">
            <a:spAutoFit/>
          </a:bodyPr>
          <a:lstStyle/>
          <a:p>
            <a:pPr algn="ctr"/>
            <a:r>
              <a:rPr lang="en-GB" sz="200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Separation Anxiety</a:t>
            </a:r>
            <a:endParaRPr lang="en-GB" sz="200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5" name="TextBox 4">
            <a:extLst>
              <a:ext uri="{FF2B5EF4-FFF2-40B4-BE49-F238E27FC236}">
                <a16:creationId xmlns:a16="http://schemas.microsoft.com/office/drawing/2014/main" id="{49D82313-718F-8A59-026D-ADF77843CD37}"/>
              </a:ext>
            </a:extLst>
          </p:cNvPr>
          <p:cNvSpPr txBox="1"/>
          <p:nvPr/>
        </p:nvSpPr>
        <p:spPr>
          <a:xfrm>
            <a:off x="1098325" y="3588748"/>
            <a:ext cx="2841396" cy="400110"/>
          </a:xfrm>
          <a:prstGeom prst="rect">
            <a:avLst/>
          </a:prstGeom>
          <a:noFill/>
          <a:ln w="38100">
            <a:solidFill>
              <a:schemeClr val="bg1"/>
            </a:solidFill>
          </a:ln>
        </p:spPr>
        <p:txBody>
          <a:bodyPr wrap="square" rtlCol="0">
            <a:spAutoFit/>
          </a:bodyPr>
          <a:lstStyle/>
          <a:p>
            <a:pPr algn="ctr"/>
            <a:r>
              <a:rPr lang="en-GB" sz="200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Specific Phobia</a:t>
            </a:r>
            <a:endParaRPr lang="en-GB" sz="200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6" name="TextBox 5">
            <a:extLst>
              <a:ext uri="{FF2B5EF4-FFF2-40B4-BE49-F238E27FC236}">
                <a16:creationId xmlns:a16="http://schemas.microsoft.com/office/drawing/2014/main" id="{61772DA4-AC24-1195-F029-ABBBD61FFBCC}"/>
              </a:ext>
            </a:extLst>
          </p:cNvPr>
          <p:cNvSpPr txBox="1"/>
          <p:nvPr/>
        </p:nvSpPr>
        <p:spPr>
          <a:xfrm>
            <a:off x="7062354" y="5219810"/>
            <a:ext cx="2841396" cy="400110"/>
          </a:xfrm>
          <a:prstGeom prst="rect">
            <a:avLst/>
          </a:prstGeom>
          <a:noFill/>
          <a:ln w="38100">
            <a:solidFill>
              <a:schemeClr val="bg1"/>
            </a:solidFill>
          </a:ln>
        </p:spPr>
        <p:txBody>
          <a:bodyPr wrap="square" rtlCol="0">
            <a:spAutoFit/>
          </a:bodyPr>
          <a:lstStyle/>
          <a:p>
            <a:pPr algn="ctr"/>
            <a:r>
              <a:rPr lang="en-GB" sz="200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Social Anxiety</a:t>
            </a:r>
            <a:endParaRPr lang="en-GB" sz="200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7" name="TextBox 6">
            <a:extLst>
              <a:ext uri="{FF2B5EF4-FFF2-40B4-BE49-F238E27FC236}">
                <a16:creationId xmlns:a16="http://schemas.microsoft.com/office/drawing/2014/main" id="{8E3EA3C8-93FE-5319-E5F7-36F1E7C01C0B}"/>
              </a:ext>
            </a:extLst>
          </p:cNvPr>
          <p:cNvSpPr txBox="1"/>
          <p:nvPr/>
        </p:nvSpPr>
        <p:spPr>
          <a:xfrm>
            <a:off x="5410885" y="3588748"/>
            <a:ext cx="2841396" cy="400110"/>
          </a:xfrm>
          <a:prstGeom prst="rect">
            <a:avLst/>
          </a:prstGeom>
          <a:noFill/>
          <a:ln w="38100">
            <a:solidFill>
              <a:schemeClr val="bg1"/>
            </a:solidFill>
          </a:ln>
        </p:spPr>
        <p:txBody>
          <a:bodyPr wrap="square" rtlCol="0">
            <a:spAutoFit/>
          </a:bodyPr>
          <a:lstStyle/>
          <a:p>
            <a:pPr algn="ctr"/>
            <a:r>
              <a:rPr lang="en-GB" sz="200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Panic Disorder</a:t>
            </a:r>
            <a:endParaRPr lang="en-GB" sz="200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9" name="TextBox 8">
            <a:extLst>
              <a:ext uri="{FF2B5EF4-FFF2-40B4-BE49-F238E27FC236}">
                <a16:creationId xmlns:a16="http://schemas.microsoft.com/office/drawing/2014/main" id="{0CDCDF73-B5B3-6FB2-8582-0C9E3640A290}"/>
              </a:ext>
            </a:extLst>
          </p:cNvPr>
          <p:cNvSpPr txBox="1"/>
          <p:nvPr/>
        </p:nvSpPr>
        <p:spPr>
          <a:xfrm>
            <a:off x="8772529" y="3727407"/>
            <a:ext cx="2841396" cy="1015663"/>
          </a:xfrm>
          <a:prstGeom prst="rect">
            <a:avLst/>
          </a:prstGeom>
          <a:noFill/>
          <a:ln w="38100">
            <a:solidFill>
              <a:schemeClr val="bg1"/>
            </a:solidFill>
          </a:ln>
        </p:spPr>
        <p:txBody>
          <a:bodyPr wrap="square" rtlCol="0">
            <a:spAutoFit/>
          </a:bodyPr>
          <a:lstStyle/>
          <a:p>
            <a:pPr algn="ctr"/>
            <a:r>
              <a:rPr lang="en-GB" sz="200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Obsessive Compulsive Disorder (OCD)</a:t>
            </a:r>
            <a:endParaRPr lang="en-GB" sz="200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0" name="TextBox 9">
            <a:extLst>
              <a:ext uri="{FF2B5EF4-FFF2-40B4-BE49-F238E27FC236}">
                <a16:creationId xmlns:a16="http://schemas.microsoft.com/office/drawing/2014/main" id="{B7D868BF-F08C-1BC4-8D8B-F0451488C370}"/>
              </a:ext>
            </a:extLst>
          </p:cNvPr>
          <p:cNvSpPr txBox="1"/>
          <p:nvPr/>
        </p:nvSpPr>
        <p:spPr>
          <a:xfrm>
            <a:off x="644164" y="4465598"/>
            <a:ext cx="2841396" cy="1015663"/>
          </a:xfrm>
          <a:prstGeom prst="rect">
            <a:avLst/>
          </a:prstGeom>
          <a:noFill/>
          <a:ln w="38100">
            <a:solidFill>
              <a:schemeClr val="bg1"/>
            </a:solidFill>
          </a:ln>
        </p:spPr>
        <p:txBody>
          <a:bodyPr wrap="square" rtlCol="0">
            <a:spAutoFit/>
          </a:bodyPr>
          <a:lstStyle/>
          <a:p>
            <a:pPr algn="ctr"/>
            <a:r>
              <a:rPr lang="en-GB" sz="200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Generalised Anxiety Disorder (GAD)</a:t>
            </a:r>
            <a:endParaRPr lang="en-GB" sz="200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pic>
        <p:nvPicPr>
          <p:cNvPr id="6146" name="Picture 2" descr="Quality Street Tub/ Tin /Pouch Chocolate Gift Christmas Selection | eBay">
            <a:extLst>
              <a:ext uri="{FF2B5EF4-FFF2-40B4-BE49-F238E27FC236}">
                <a16:creationId xmlns:a16="http://schemas.microsoft.com/office/drawing/2014/main" id="{B9C84DE3-3886-C405-DA07-9BDD1F65F2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9123" y="170837"/>
            <a:ext cx="2976024" cy="2976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9629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0FBB6-27F0-7228-AA53-D2EEB6346804}"/>
              </a:ext>
            </a:extLst>
          </p:cNvPr>
          <p:cNvSpPr>
            <a:spLocks noGrp="1"/>
          </p:cNvSpPr>
          <p:nvPr>
            <p:ph type="title"/>
          </p:nvPr>
        </p:nvSpPr>
        <p:spPr/>
        <p:txBody>
          <a:bodyPr/>
          <a:lstStyle/>
          <a:p>
            <a:r>
              <a:rPr lang="en-GB" dirty="0"/>
              <a:t>Where does it come from?</a:t>
            </a:r>
          </a:p>
        </p:txBody>
      </p:sp>
      <p:sp>
        <p:nvSpPr>
          <p:cNvPr id="3" name="Content Placeholder 2">
            <a:extLst>
              <a:ext uri="{FF2B5EF4-FFF2-40B4-BE49-F238E27FC236}">
                <a16:creationId xmlns:a16="http://schemas.microsoft.com/office/drawing/2014/main" id="{A7680D38-BB19-D5BB-B225-AEB625CC54F2}"/>
              </a:ext>
            </a:extLst>
          </p:cNvPr>
          <p:cNvSpPr>
            <a:spLocks noGrp="1"/>
          </p:cNvSpPr>
          <p:nvPr>
            <p:ph idx="1"/>
          </p:nvPr>
        </p:nvSpPr>
        <p:spPr/>
        <p:txBody>
          <a:bodyPr/>
          <a:lstStyle/>
          <a:p>
            <a:pPr marL="444500" lvl="0">
              <a:buSzPts val="2000"/>
              <a:buFont typeface="Arial" panose="020B0604020202020204" pitchFamily="34" charset="0"/>
              <a:buChar char="•"/>
            </a:pPr>
            <a:r>
              <a:rPr lang="en-GB" sz="2800" dirty="0">
                <a:solidFill>
                  <a:schemeClr val="bg2"/>
                </a:solidFill>
                <a:latin typeface="Comfortaa"/>
                <a:ea typeface="Comfortaa"/>
                <a:cs typeface="Comfortaa"/>
                <a:sym typeface="Comfortaa"/>
              </a:rPr>
              <a:t> Life events or experiences</a:t>
            </a:r>
          </a:p>
          <a:p>
            <a:pPr marL="444500" lvl="0">
              <a:buSzPts val="2000"/>
              <a:buFont typeface="Arial" panose="020B0604020202020204" pitchFamily="34" charset="0"/>
              <a:buChar char="•"/>
            </a:pPr>
            <a:r>
              <a:rPr lang="en-GB" sz="2800" dirty="0">
                <a:solidFill>
                  <a:schemeClr val="bg2"/>
                </a:solidFill>
                <a:latin typeface="Comfortaa"/>
                <a:ea typeface="Comfortaa"/>
                <a:cs typeface="Comfortaa"/>
                <a:sym typeface="Comfortaa"/>
              </a:rPr>
              <a:t> Genes</a:t>
            </a:r>
          </a:p>
          <a:p>
            <a:pPr marL="444500" lvl="0">
              <a:buSzPts val="2000"/>
              <a:buFont typeface="Arial" panose="020B0604020202020204" pitchFamily="34" charset="0"/>
              <a:buChar char="•"/>
            </a:pPr>
            <a:r>
              <a:rPr lang="en-GB" sz="2800" dirty="0">
                <a:solidFill>
                  <a:schemeClr val="bg2"/>
                </a:solidFill>
                <a:latin typeface="Comfortaa"/>
                <a:ea typeface="Comfortaa"/>
                <a:cs typeface="Comfortaa"/>
                <a:sym typeface="Comfortaa"/>
              </a:rPr>
              <a:t> Learned behaviour</a:t>
            </a:r>
          </a:p>
          <a:p>
            <a:pPr marL="444500" lvl="0">
              <a:buSzPts val="2000"/>
              <a:buFont typeface="Arial" panose="020B0604020202020204" pitchFamily="34" charset="0"/>
              <a:buChar char="•"/>
            </a:pPr>
            <a:r>
              <a:rPr lang="en-GB" sz="2800" dirty="0">
                <a:solidFill>
                  <a:schemeClr val="bg2"/>
                </a:solidFill>
                <a:latin typeface="Comfortaa"/>
                <a:ea typeface="Comfortaa"/>
                <a:cs typeface="Comfortaa"/>
                <a:sym typeface="Comfortaa"/>
              </a:rPr>
              <a:t> Temporary circumstances</a:t>
            </a:r>
          </a:p>
          <a:p>
            <a:pPr marL="444500" lvl="0">
              <a:buSzPts val="2000"/>
              <a:buFont typeface="Arial" panose="020B0604020202020204" pitchFamily="34" charset="0"/>
              <a:buChar char="•"/>
            </a:pPr>
            <a:endParaRPr lang="en-GB" sz="2800" dirty="0">
              <a:solidFill>
                <a:schemeClr val="bg2"/>
              </a:solidFill>
              <a:latin typeface="Comfortaa"/>
              <a:ea typeface="Comfortaa"/>
              <a:cs typeface="Comfortaa"/>
              <a:sym typeface="Comfortaa"/>
            </a:endParaRPr>
          </a:p>
          <a:p>
            <a:pPr marL="444500" lvl="0">
              <a:buSzPts val="2000"/>
              <a:buFont typeface="Arial" panose="020B0604020202020204" pitchFamily="34" charset="0"/>
              <a:buChar char="•"/>
            </a:pPr>
            <a:r>
              <a:rPr lang="en-GB" sz="2800" dirty="0">
                <a:solidFill>
                  <a:schemeClr val="bg2"/>
                </a:solidFill>
                <a:latin typeface="Comfortaa"/>
                <a:ea typeface="Comfortaa"/>
                <a:cs typeface="Comfortaa"/>
                <a:sym typeface="Comfortaa"/>
              </a:rPr>
              <a:t> Or a combination of these</a:t>
            </a:r>
          </a:p>
          <a:p>
            <a:endParaRPr lang="en-GB" dirty="0"/>
          </a:p>
        </p:txBody>
      </p:sp>
      <p:pic>
        <p:nvPicPr>
          <p:cNvPr id="5" name="Picture 4" descr="Family drawing on paper">
            <a:extLst>
              <a:ext uri="{FF2B5EF4-FFF2-40B4-BE49-F238E27FC236}">
                <a16:creationId xmlns:a16="http://schemas.microsoft.com/office/drawing/2014/main" id="{D156EBE1-EC3E-A1B2-625E-C8AA7D3713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90043" y="1720924"/>
            <a:ext cx="4591274" cy="3060849"/>
          </a:xfrm>
          <a:prstGeom prst="rect">
            <a:avLst/>
          </a:prstGeom>
        </p:spPr>
      </p:pic>
    </p:spTree>
    <p:extLst>
      <p:ext uri="{BB962C8B-B14F-4D97-AF65-F5344CB8AC3E}">
        <p14:creationId xmlns:p14="http://schemas.microsoft.com/office/powerpoint/2010/main" val="1816321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B6429-6EA0-359F-8415-BFCCC098528B}"/>
              </a:ext>
            </a:extLst>
          </p:cNvPr>
          <p:cNvSpPr>
            <a:spLocks noGrp="1"/>
          </p:cNvSpPr>
          <p:nvPr>
            <p:ph type="title"/>
          </p:nvPr>
        </p:nvSpPr>
        <p:spPr>
          <a:xfrm>
            <a:off x="256309" y="186612"/>
            <a:ext cx="7206916" cy="1000992"/>
          </a:xfrm>
        </p:spPr>
        <p:txBody>
          <a:bodyPr>
            <a:normAutofit/>
          </a:bodyPr>
          <a:lstStyle/>
          <a:p>
            <a:pPr>
              <a:lnSpc>
                <a:spcPct val="100000"/>
              </a:lnSpc>
              <a:spcBef>
                <a:spcPts val="0"/>
              </a:spcBef>
            </a:pPr>
            <a:r>
              <a:rPr lang="en-GB" dirty="0">
                <a:latin typeface="Oswald Medium"/>
                <a:cs typeface="mv boli"/>
              </a:rPr>
              <a:t>What maintains anxiety?</a:t>
            </a:r>
            <a:endParaRPr lang="en-GB" dirty="0">
              <a:latin typeface="Oswald Medium"/>
            </a:endParaRPr>
          </a:p>
        </p:txBody>
      </p:sp>
      <p:sp>
        <p:nvSpPr>
          <p:cNvPr id="3" name="Content Placeholder 2">
            <a:extLst>
              <a:ext uri="{FF2B5EF4-FFF2-40B4-BE49-F238E27FC236}">
                <a16:creationId xmlns:a16="http://schemas.microsoft.com/office/drawing/2014/main" id="{5B314246-1536-8C06-C75D-30456BE8E7CD}"/>
              </a:ext>
            </a:extLst>
          </p:cNvPr>
          <p:cNvSpPr>
            <a:spLocks noGrp="1"/>
          </p:cNvSpPr>
          <p:nvPr>
            <p:ph idx="1"/>
          </p:nvPr>
        </p:nvSpPr>
        <p:spPr>
          <a:xfrm>
            <a:off x="256309" y="1513609"/>
            <a:ext cx="10331480" cy="4351338"/>
          </a:xfrm>
        </p:spPr>
        <p:txBody>
          <a:bodyPr vert="horz" lIns="91440" tIns="45720" rIns="91440" bIns="45720" rtlCol="0" anchor="t">
            <a:normAutofit/>
          </a:bodyPr>
          <a:lstStyle/>
          <a:p>
            <a:pPr marL="457200" indent="-457200">
              <a:lnSpc>
                <a:spcPct val="100000"/>
              </a:lnSpc>
              <a:spcBef>
                <a:spcPts val="0"/>
              </a:spcBef>
              <a:buFont typeface="Arial,Sans-Serif" panose="020B0604020202020204" pitchFamily="34" charset="0"/>
            </a:pPr>
            <a:r>
              <a:rPr lang="en-GB" dirty="0">
                <a:latin typeface="Raleway" pitchFamily="2" charset="0"/>
              </a:rPr>
              <a:t>Avoidance</a:t>
            </a:r>
            <a:endParaRPr lang="en-US" dirty="0">
              <a:latin typeface="Raleway" pitchFamily="2" charset="0"/>
            </a:endParaRPr>
          </a:p>
          <a:p>
            <a:pPr marL="457200" indent="-457200">
              <a:lnSpc>
                <a:spcPct val="100000"/>
              </a:lnSpc>
              <a:spcBef>
                <a:spcPts val="0"/>
              </a:spcBef>
              <a:buFont typeface="Arial,Sans-Serif" panose="020B0604020202020204" pitchFamily="34" charset="0"/>
            </a:pPr>
            <a:r>
              <a:rPr lang="en-GB" dirty="0">
                <a:latin typeface="Raleway" pitchFamily="2" charset="0"/>
              </a:rPr>
              <a:t>Missed opportunities for coping</a:t>
            </a:r>
            <a:endParaRPr lang="en-US" dirty="0">
              <a:latin typeface="Raleway" pitchFamily="2" charset="0"/>
            </a:endParaRPr>
          </a:p>
          <a:p>
            <a:pPr marL="457200" indent="-457200">
              <a:lnSpc>
                <a:spcPct val="100000"/>
              </a:lnSpc>
              <a:spcBef>
                <a:spcPts val="0"/>
              </a:spcBef>
              <a:buFont typeface="Arial,Sans-Serif" panose="020B0604020202020204" pitchFamily="34" charset="0"/>
            </a:pPr>
            <a:r>
              <a:rPr lang="en-GB" dirty="0">
                <a:latin typeface="Raleway" pitchFamily="2" charset="0"/>
              </a:rPr>
              <a:t>Safety behaviours</a:t>
            </a:r>
            <a:endParaRPr lang="en-US" dirty="0">
              <a:latin typeface="Raleway" pitchFamily="2" charset="0"/>
            </a:endParaRPr>
          </a:p>
          <a:p>
            <a:pPr marL="457200" indent="-457200">
              <a:lnSpc>
                <a:spcPct val="100000"/>
              </a:lnSpc>
              <a:spcBef>
                <a:spcPts val="0"/>
              </a:spcBef>
              <a:buFont typeface="Arial,Sans-Serif" panose="020B0604020202020204" pitchFamily="34" charset="0"/>
            </a:pPr>
            <a:r>
              <a:rPr lang="en-GB" dirty="0">
                <a:latin typeface="Raleway" pitchFamily="2" charset="0"/>
              </a:rPr>
              <a:t>Reassurance</a:t>
            </a:r>
            <a:endParaRPr lang="en-US" dirty="0">
              <a:latin typeface="Raleway" pitchFamily="2" charset="0"/>
            </a:endParaRPr>
          </a:p>
          <a:p>
            <a:pPr marL="457200" indent="-457200">
              <a:lnSpc>
                <a:spcPct val="100000"/>
              </a:lnSpc>
              <a:spcBef>
                <a:spcPts val="0"/>
              </a:spcBef>
              <a:buFont typeface="Arial,Sans-Serif" panose="020B0604020202020204" pitchFamily="34" charset="0"/>
            </a:pPr>
            <a:r>
              <a:rPr lang="en-GB" dirty="0">
                <a:latin typeface="Raleway" pitchFamily="2" charset="0"/>
              </a:rPr>
              <a:t>Other people’s reactions / responses</a:t>
            </a:r>
            <a:endParaRPr lang="en-US" dirty="0">
              <a:latin typeface="Raleway" pitchFamily="2" charset="0"/>
            </a:endParaRPr>
          </a:p>
          <a:p>
            <a:pPr marL="457200" indent="-457200">
              <a:lnSpc>
                <a:spcPct val="100000"/>
              </a:lnSpc>
              <a:spcBef>
                <a:spcPts val="0"/>
              </a:spcBef>
              <a:buFont typeface="Arial,Sans-Serif" panose="020B0604020202020204" pitchFamily="34" charset="0"/>
            </a:pPr>
            <a:r>
              <a:rPr lang="en-GB" dirty="0">
                <a:latin typeface="Raleway" pitchFamily="2" charset="0"/>
              </a:rPr>
              <a:t>Lack of confidence – specifically in their ability to cope</a:t>
            </a:r>
            <a:endParaRPr lang="en-US" dirty="0">
              <a:latin typeface="Raleway" pitchFamily="2" charset="0"/>
            </a:endParaRPr>
          </a:p>
          <a:p>
            <a:pPr marL="457200" indent="-457200">
              <a:lnSpc>
                <a:spcPct val="100000"/>
              </a:lnSpc>
              <a:spcBef>
                <a:spcPts val="0"/>
              </a:spcBef>
              <a:buFont typeface="Arial,Sans-Serif" panose="020B0604020202020204" pitchFamily="34" charset="0"/>
            </a:pPr>
            <a:r>
              <a:rPr lang="en-GB" dirty="0">
                <a:latin typeface="Raleway" pitchFamily="2" charset="0"/>
              </a:rPr>
              <a:t>Lack of independence</a:t>
            </a:r>
            <a:endParaRPr lang="en-US" dirty="0">
              <a:latin typeface="Raleway" pitchFamily="2" charset="0"/>
            </a:endParaRPr>
          </a:p>
          <a:p>
            <a:pPr marL="457200" indent="-457200">
              <a:lnSpc>
                <a:spcPct val="100000"/>
              </a:lnSpc>
              <a:spcBef>
                <a:spcPts val="0"/>
              </a:spcBef>
              <a:buFont typeface="Arial,Sans-Serif" panose="020B0604020202020204" pitchFamily="34" charset="0"/>
            </a:pPr>
            <a:r>
              <a:rPr lang="en-GB" dirty="0">
                <a:latin typeface="Raleway" pitchFamily="2" charset="0"/>
              </a:rPr>
              <a:t>Worries going unchallenged</a:t>
            </a:r>
          </a:p>
        </p:txBody>
      </p:sp>
    </p:spTree>
    <p:extLst>
      <p:ext uri="{BB962C8B-B14F-4D97-AF65-F5344CB8AC3E}">
        <p14:creationId xmlns:p14="http://schemas.microsoft.com/office/powerpoint/2010/main" val="31627089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85EEC-1B31-3074-2D15-F9200E3CA6D7}"/>
              </a:ext>
            </a:extLst>
          </p:cNvPr>
          <p:cNvSpPr>
            <a:spLocks noGrp="1"/>
          </p:cNvSpPr>
          <p:nvPr>
            <p:ph type="title"/>
          </p:nvPr>
        </p:nvSpPr>
        <p:spPr>
          <a:xfrm>
            <a:off x="2692977" y="2428008"/>
            <a:ext cx="6806045" cy="1000992"/>
          </a:xfrm>
        </p:spPr>
        <p:txBody>
          <a:bodyPr/>
          <a:lstStyle/>
          <a:p>
            <a:r>
              <a:rPr lang="en-GB" dirty="0"/>
              <a:t>What has worked for you?</a:t>
            </a:r>
          </a:p>
        </p:txBody>
      </p:sp>
    </p:spTree>
    <p:extLst>
      <p:ext uri="{BB962C8B-B14F-4D97-AF65-F5344CB8AC3E}">
        <p14:creationId xmlns:p14="http://schemas.microsoft.com/office/powerpoint/2010/main" val="1955075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4DACC-8007-824A-FF3F-634E77D95AB5}"/>
              </a:ext>
            </a:extLst>
          </p:cNvPr>
          <p:cNvSpPr>
            <a:spLocks noGrp="1"/>
          </p:cNvSpPr>
          <p:nvPr>
            <p:ph type="title"/>
          </p:nvPr>
        </p:nvSpPr>
        <p:spPr/>
        <p:txBody>
          <a:bodyPr/>
          <a:lstStyle/>
          <a:p>
            <a:r>
              <a:rPr lang="en-GB" dirty="0"/>
              <a:t>What can we do?</a:t>
            </a:r>
          </a:p>
        </p:txBody>
      </p:sp>
      <p:pic>
        <p:nvPicPr>
          <p:cNvPr id="4" name="Picture 2" descr="74 Parent Praise Child Illustrations &amp;amp; Clip Art - iStock">
            <a:extLst>
              <a:ext uri="{FF2B5EF4-FFF2-40B4-BE49-F238E27FC236}">
                <a16:creationId xmlns:a16="http://schemas.microsoft.com/office/drawing/2014/main" id="{FB44154E-7B09-FB96-07B9-F6C35E474D20}"/>
              </a:ext>
            </a:extLst>
          </p:cNvPr>
          <p:cNvPicPr>
            <a:picLocks noGrp="1" noChangeAspect="1" noChangeArrowheads="1"/>
          </p:cNvPicPr>
          <p:nvPr>
            <p:ph idx="1"/>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bwMode="auto">
          <a:xfrm>
            <a:off x="-283943" y="1007134"/>
            <a:ext cx="6940743" cy="4627164"/>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E860F076-1E30-A88C-C2F1-F7AD3AFFBCD5}"/>
              </a:ext>
            </a:extLst>
          </p:cNvPr>
          <p:cNvSpPr txBox="1">
            <a:spLocks/>
          </p:cNvSpPr>
          <p:nvPr/>
        </p:nvSpPr>
        <p:spPr>
          <a:xfrm>
            <a:off x="6553200" y="2008126"/>
            <a:ext cx="6161207" cy="290616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Raleway" panose="020B05030301010600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Raleway" panose="020B05030301010600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Raleway" panose="020B05030301010600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Raleway" panose="020B05030301010600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Raleway" panose="020B05030301010600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00000"/>
              </a:lnSpc>
              <a:spcBef>
                <a:spcPts val="0"/>
              </a:spcBef>
              <a:buFont typeface="Arial,Sans-Serif" panose="020B0604020202020204" pitchFamily="34" charset="0"/>
              <a:buChar char="•"/>
            </a:pPr>
            <a:r>
              <a:rPr lang="en-GB" dirty="0">
                <a:latin typeface="Raleway" pitchFamily="2" charset="0"/>
              </a:rPr>
              <a:t>Talking about anxiety</a:t>
            </a:r>
          </a:p>
          <a:p>
            <a:pPr marL="457200" indent="-457200">
              <a:lnSpc>
                <a:spcPct val="100000"/>
              </a:lnSpc>
              <a:spcBef>
                <a:spcPts val="0"/>
              </a:spcBef>
              <a:buFont typeface="Arial,Sans-Serif" panose="020B0604020202020204" pitchFamily="34" charset="0"/>
              <a:buChar char="•"/>
            </a:pPr>
            <a:r>
              <a:rPr lang="en-GB" dirty="0">
                <a:latin typeface="Raleway" pitchFamily="2" charset="0"/>
              </a:rPr>
              <a:t>Grounding</a:t>
            </a:r>
          </a:p>
          <a:p>
            <a:pPr marL="457200" indent="-457200">
              <a:lnSpc>
                <a:spcPct val="100000"/>
              </a:lnSpc>
              <a:spcBef>
                <a:spcPts val="0"/>
              </a:spcBef>
              <a:buFont typeface="Arial,Sans-Serif" panose="020B0604020202020204" pitchFamily="34" charset="0"/>
              <a:buChar char="•"/>
            </a:pPr>
            <a:r>
              <a:rPr lang="en-GB" dirty="0">
                <a:latin typeface="Raleway" pitchFamily="2" charset="0"/>
              </a:rPr>
              <a:t>Encouraging learning</a:t>
            </a:r>
          </a:p>
          <a:p>
            <a:pPr marL="457200" indent="-457200">
              <a:lnSpc>
                <a:spcPct val="100000"/>
              </a:lnSpc>
              <a:spcBef>
                <a:spcPts val="0"/>
              </a:spcBef>
              <a:buFont typeface="Arial,Sans-Serif" panose="020B0604020202020204" pitchFamily="34" charset="0"/>
              <a:buChar char="•"/>
            </a:pPr>
            <a:r>
              <a:rPr lang="en-GB" dirty="0">
                <a:latin typeface="Raleway" pitchFamily="2" charset="0"/>
              </a:rPr>
              <a:t>Think about reassurance</a:t>
            </a:r>
          </a:p>
          <a:p>
            <a:pPr marL="457200" indent="-457200">
              <a:lnSpc>
                <a:spcPct val="100000"/>
              </a:lnSpc>
              <a:spcBef>
                <a:spcPts val="0"/>
              </a:spcBef>
              <a:buFont typeface="Arial,Sans-Serif" panose="020B0604020202020204" pitchFamily="34" charset="0"/>
              <a:buChar char="•"/>
            </a:pPr>
            <a:r>
              <a:rPr lang="en-GB" dirty="0">
                <a:solidFill>
                  <a:srgbClr val="FF0000"/>
                </a:solidFill>
                <a:latin typeface="Raleway" pitchFamily="2" charset="0"/>
              </a:rPr>
              <a:t>Worry management</a:t>
            </a:r>
          </a:p>
        </p:txBody>
      </p:sp>
    </p:spTree>
    <p:extLst>
      <p:ext uri="{BB962C8B-B14F-4D97-AF65-F5344CB8AC3E}">
        <p14:creationId xmlns:p14="http://schemas.microsoft.com/office/powerpoint/2010/main" val="36489598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27"/>
          <p:cNvSpPr txBox="1">
            <a:spLocks noGrp="1"/>
          </p:cNvSpPr>
          <p:nvPr>
            <p:ph type="title"/>
          </p:nvPr>
        </p:nvSpPr>
        <p:spPr>
          <a:xfrm>
            <a:off x="256309" y="256309"/>
            <a:ext cx="6806045" cy="898723"/>
          </a:xfrm>
          <a:prstGeom prst="rect">
            <a:avLst/>
          </a:prstGeom>
        </p:spPr>
        <p:txBody>
          <a:bodyPr spcFirstLastPara="1" vert="horz" wrap="square" lIns="121900" tIns="121900" rIns="121900" bIns="121900" rtlCol="0" anchor="b" anchorCtr="0">
            <a:noAutofit/>
          </a:bodyPr>
          <a:lstStyle/>
          <a:p>
            <a:pPr algn="l"/>
            <a:r>
              <a:rPr lang="en-GB" sz="4400" dirty="0">
                <a:latin typeface="Oswald Medium" panose="00000600000000000000" pitchFamily="2" charset="0"/>
                <a:ea typeface="Comfortaa"/>
                <a:cs typeface="Comfortaa"/>
                <a:sym typeface="Comfortaa"/>
              </a:rPr>
              <a:t>Talking about anxiety</a:t>
            </a:r>
            <a:endParaRPr sz="4400" dirty="0">
              <a:latin typeface="Oswald Medium" panose="00000600000000000000" pitchFamily="2" charset="0"/>
              <a:ea typeface="Comfortaa"/>
              <a:cs typeface="Comfortaa"/>
              <a:sym typeface="Comfortaa"/>
            </a:endParaRPr>
          </a:p>
        </p:txBody>
      </p:sp>
      <p:sp>
        <p:nvSpPr>
          <p:cNvPr id="190" name="Google Shape;190;p27"/>
          <p:cNvSpPr txBox="1">
            <a:spLocks noGrp="1"/>
          </p:cNvSpPr>
          <p:nvPr>
            <p:ph idx="1"/>
          </p:nvPr>
        </p:nvSpPr>
        <p:spPr>
          <a:xfrm>
            <a:off x="125201" y="982365"/>
            <a:ext cx="7189520" cy="4351338"/>
          </a:xfrm>
          <a:prstGeom prst="rect">
            <a:avLst/>
          </a:prstGeom>
          <a:noFill/>
          <a:ln>
            <a:noFill/>
          </a:ln>
        </p:spPr>
        <p:txBody>
          <a:bodyPr spcFirstLastPara="1" vert="horz" wrap="square" lIns="121900" tIns="121900" rIns="121900" bIns="121900" rtlCol="0" anchor="t" anchorCtr="0">
            <a:noAutofit/>
          </a:bodyPr>
          <a:lstStyle/>
          <a:p>
            <a:pPr marL="608965" indent="-465455">
              <a:lnSpc>
                <a:spcPct val="100000"/>
              </a:lnSpc>
              <a:buClrTx/>
              <a:buSzPts val="1900"/>
              <a:buFont typeface="Comfortaa"/>
              <a:buChar char="●"/>
            </a:pPr>
            <a:r>
              <a:rPr lang="en-GB" sz="2400" dirty="0">
                <a:solidFill>
                  <a:schemeClr val="bg1"/>
                </a:solidFill>
                <a:latin typeface="Raleway"/>
                <a:ea typeface="Comfortaa"/>
                <a:cs typeface="Comfortaa"/>
                <a:sym typeface="Comfortaa"/>
              </a:rPr>
              <a:t>Communication is key – everyone communicates differently (emoji cards, videos, 5-point scale)</a:t>
            </a:r>
          </a:p>
          <a:p>
            <a:pPr marL="608965" indent="-465455">
              <a:lnSpc>
                <a:spcPct val="100000"/>
              </a:lnSpc>
              <a:buSzPts val="1900"/>
              <a:buFont typeface="Comfortaa"/>
              <a:buChar char="●"/>
            </a:pPr>
            <a:r>
              <a:rPr lang="en-GB" sz="2400" dirty="0">
                <a:solidFill>
                  <a:schemeClr val="bg1"/>
                </a:solidFill>
                <a:latin typeface="Raleway"/>
                <a:ea typeface="Comfortaa"/>
                <a:cs typeface="Comfortaa"/>
                <a:sym typeface="Comfortaa"/>
              </a:rPr>
              <a:t>Normalise anxiety, recognise and name it</a:t>
            </a:r>
            <a:endParaRPr lang="en-GB" sz="2400" dirty="0">
              <a:solidFill>
                <a:schemeClr val="bg1"/>
              </a:solidFill>
              <a:latin typeface="Raleway"/>
              <a:ea typeface="Comfortaa"/>
              <a:cs typeface="Comfortaa"/>
            </a:endParaRPr>
          </a:p>
          <a:p>
            <a:pPr marL="608965" indent="-465455">
              <a:lnSpc>
                <a:spcPct val="100000"/>
              </a:lnSpc>
              <a:buClrTx/>
              <a:buSzPts val="1900"/>
              <a:buFont typeface="Comfortaa"/>
              <a:buChar char="●"/>
            </a:pPr>
            <a:r>
              <a:rPr lang="en-GB" sz="2400" dirty="0">
                <a:solidFill>
                  <a:schemeClr val="bg1"/>
                </a:solidFill>
                <a:latin typeface="Raleway"/>
                <a:ea typeface="Comfortaa"/>
                <a:cs typeface="Comfortaa"/>
                <a:sym typeface="Comfortaa"/>
              </a:rPr>
              <a:t>Be curious – what is the “feared consequence”? </a:t>
            </a:r>
            <a:r>
              <a:rPr lang="en-GB" sz="2400" dirty="0">
                <a:solidFill>
                  <a:schemeClr val="accent1">
                    <a:lumMod val="75000"/>
                  </a:schemeClr>
                </a:solidFill>
                <a:latin typeface="Raleway"/>
                <a:ea typeface="Comfortaa"/>
                <a:cs typeface="Comfortaa"/>
                <a:sym typeface="Comfortaa"/>
              </a:rPr>
              <a:t>(WIN)</a:t>
            </a:r>
            <a:endParaRPr lang="en-US" sz="2400" dirty="0">
              <a:solidFill>
                <a:schemeClr val="accent1">
                  <a:lumMod val="75000"/>
                </a:schemeClr>
              </a:solidFill>
              <a:latin typeface="Raleway"/>
              <a:ea typeface="Comfortaa"/>
              <a:cs typeface="Comfortaa"/>
            </a:endParaRPr>
          </a:p>
          <a:p>
            <a:pPr marL="608965" indent="-465455">
              <a:lnSpc>
                <a:spcPct val="100000"/>
              </a:lnSpc>
              <a:buSzPts val="1900"/>
              <a:buFont typeface="Comfortaa"/>
              <a:buChar char="●"/>
            </a:pPr>
            <a:r>
              <a:rPr lang="en-GB" sz="2400" dirty="0">
                <a:latin typeface="Raleway"/>
                <a:ea typeface="Comfortaa"/>
                <a:cs typeface="Comfortaa"/>
                <a:sym typeface="Comfortaa"/>
              </a:rPr>
              <a:t>Praise and Reward</a:t>
            </a:r>
          </a:p>
          <a:p>
            <a:pPr marL="608965" indent="-465455">
              <a:lnSpc>
                <a:spcPct val="100000"/>
              </a:lnSpc>
              <a:buSzPts val="1900"/>
              <a:buFont typeface="Comfortaa"/>
              <a:buChar char="●"/>
            </a:pPr>
            <a:r>
              <a:rPr lang="en-GB" sz="2400" dirty="0">
                <a:latin typeface="Raleway"/>
                <a:ea typeface="Comfortaa"/>
                <a:cs typeface="Comfortaa"/>
                <a:sym typeface="Comfortaa"/>
              </a:rPr>
              <a:t>Modelling curiosity</a:t>
            </a:r>
          </a:p>
        </p:txBody>
      </p:sp>
      <p:pic>
        <p:nvPicPr>
          <p:cNvPr id="2" name="Picture 1">
            <a:extLst>
              <a:ext uri="{FF2B5EF4-FFF2-40B4-BE49-F238E27FC236}">
                <a16:creationId xmlns:a16="http://schemas.microsoft.com/office/drawing/2014/main" id="{A7F5801C-93FD-451C-E3FF-92EE2A3B1C00}"/>
              </a:ext>
            </a:extLst>
          </p:cNvPr>
          <p:cNvPicPr>
            <a:picLocks noChangeAspect="1"/>
          </p:cNvPicPr>
          <p:nvPr/>
        </p:nvPicPr>
        <p:blipFill>
          <a:blip r:embed="rId3"/>
          <a:stretch>
            <a:fillRect/>
          </a:stretch>
        </p:blipFill>
        <p:spPr>
          <a:xfrm>
            <a:off x="7062354" y="1344384"/>
            <a:ext cx="4286250" cy="28956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4143A-F98C-B015-2179-038900D83265}"/>
              </a:ext>
            </a:extLst>
          </p:cNvPr>
          <p:cNvSpPr>
            <a:spLocks noGrp="1"/>
          </p:cNvSpPr>
          <p:nvPr>
            <p:ph type="title"/>
          </p:nvPr>
        </p:nvSpPr>
        <p:spPr/>
        <p:txBody>
          <a:bodyPr/>
          <a:lstStyle/>
          <a:p>
            <a:r>
              <a:rPr lang="en-GB" dirty="0"/>
              <a:t>Grounding and relaxation</a:t>
            </a:r>
          </a:p>
        </p:txBody>
      </p:sp>
      <p:sp>
        <p:nvSpPr>
          <p:cNvPr id="3" name="Content Placeholder 2">
            <a:extLst>
              <a:ext uri="{FF2B5EF4-FFF2-40B4-BE49-F238E27FC236}">
                <a16:creationId xmlns:a16="http://schemas.microsoft.com/office/drawing/2014/main" id="{8CB7438F-AFBB-B216-68BC-DC27BC49E603}"/>
              </a:ext>
            </a:extLst>
          </p:cNvPr>
          <p:cNvSpPr>
            <a:spLocks noGrp="1"/>
          </p:cNvSpPr>
          <p:nvPr>
            <p:ph idx="1"/>
          </p:nvPr>
        </p:nvSpPr>
        <p:spPr>
          <a:xfrm>
            <a:off x="154189" y="1170217"/>
            <a:ext cx="10515600" cy="4873675"/>
          </a:xfrm>
        </p:spPr>
        <p:txBody>
          <a:bodyPr>
            <a:normAutofit/>
          </a:bodyPr>
          <a:lstStyle/>
          <a:p>
            <a:pPr lvl="1">
              <a:lnSpc>
                <a:spcPct val="95000"/>
              </a:lnSpc>
              <a:spcAft>
                <a:spcPts val="500"/>
              </a:spcAft>
            </a:pPr>
            <a:r>
              <a:rPr lang="en-GB" dirty="0"/>
              <a:t>Distraction</a:t>
            </a:r>
          </a:p>
          <a:p>
            <a:pPr lvl="1">
              <a:lnSpc>
                <a:spcPct val="95000"/>
              </a:lnSpc>
              <a:spcAft>
                <a:spcPts val="500"/>
              </a:spcAft>
            </a:pPr>
            <a:r>
              <a:rPr lang="en-GB" dirty="0"/>
              <a:t>Breathing techniques or </a:t>
            </a:r>
            <a:r>
              <a:rPr lang="en-GB" dirty="0">
                <a:cs typeface="Calibri"/>
              </a:rPr>
              <a:t>5 4 3 2 1</a:t>
            </a:r>
          </a:p>
          <a:p>
            <a:pPr lvl="1">
              <a:lnSpc>
                <a:spcPct val="95000"/>
              </a:lnSpc>
              <a:spcAft>
                <a:spcPts val="500"/>
              </a:spcAft>
            </a:pPr>
            <a:r>
              <a:rPr lang="en-GB" dirty="0">
                <a:cs typeface="Calibri"/>
              </a:rPr>
              <a:t>Diffusion</a:t>
            </a:r>
          </a:p>
          <a:p>
            <a:pPr lvl="1">
              <a:lnSpc>
                <a:spcPct val="95000"/>
              </a:lnSpc>
              <a:spcAft>
                <a:spcPts val="500"/>
              </a:spcAft>
            </a:pPr>
            <a:r>
              <a:rPr lang="en-GB" dirty="0">
                <a:cs typeface="Calibri"/>
              </a:rPr>
              <a:t>The 5-point scale</a:t>
            </a:r>
          </a:p>
          <a:p>
            <a:pPr lvl="1">
              <a:lnSpc>
                <a:spcPct val="95000"/>
              </a:lnSpc>
              <a:spcAft>
                <a:spcPts val="500"/>
              </a:spcAft>
            </a:pPr>
            <a:r>
              <a:rPr lang="en-GB" dirty="0">
                <a:cs typeface="Calibri"/>
              </a:rPr>
              <a:t>Free apps:</a:t>
            </a:r>
          </a:p>
          <a:p>
            <a:pPr lvl="2">
              <a:lnSpc>
                <a:spcPct val="95000"/>
              </a:lnSpc>
              <a:spcAft>
                <a:spcPts val="500"/>
              </a:spcAft>
            </a:pPr>
            <a:r>
              <a:rPr lang="en-GB" dirty="0">
                <a:cs typeface="Calibri"/>
              </a:rPr>
              <a:t>Clear Fear</a:t>
            </a:r>
          </a:p>
          <a:p>
            <a:pPr lvl="2">
              <a:lnSpc>
                <a:spcPct val="95000"/>
              </a:lnSpc>
              <a:spcAft>
                <a:spcPts val="500"/>
              </a:spcAft>
            </a:pPr>
            <a:r>
              <a:rPr lang="en-GB" dirty="0" err="1">
                <a:cs typeface="Calibri"/>
              </a:rPr>
              <a:t>Chillpanda</a:t>
            </a:r>
            <a:endParaRPr lang="en-GB" dirty="0">
              <a:cs typeface="Calibri"/>
            </a:endParaRPr>
          </a:p>
          <a:p>
            <a:pPr lvl="2">
              <a:lnSpc>
                <a:spcPct val="95000"/>
              </a:lnSpc>
              <a:spcAft>
                <a:spcPts val="500"/>
              </a:spcAft>
            </a:pPr>
            <a:r>
              <a:rPr lang="en-GB" dirty="0">
                <a:cs typeface="Calibri"/>
              </a:rPr>
              <a:t>Mindshift</a:t>
            </a:r>
          </a:p>
          <a:p>
            <a:pPr lvl="2">
              <a:lnSpc>
                <a:spcPct val="95000"/>
              </a:lnSpc>
              <a:spcAft>
                <a:spcPts val="500"/>
              </a:spcAft>
            </a:pPr>
            <a:r>
              <a:rPr lang="en-GB" dirty="0">
                <a:cs typeface="Calibri"/>
              </a:rPr>
              <a:t>Molehill Mountain</a:t>
            </a:r>
          </a:p>
          <a:p>
            <a:pPr lvl="1">
              <a:lnSpc>
                <a:spcPct val="95000"/>
              </a:lnSpc>
              <a:spcAft>
                <a:spcPts val="500"/>
              </a:spcAft>
            </a:pPr>
            <a:r>
              <a:rPr lang="en-GB" dirty="0"/>
              <a:t>Exercise, sleep and nutrition</a:t>
            </a:r>
          </a:p>
        </p:txBody>
      </p:sp>
      <p:pic>
        <p:nvPicPr>
          <p:cNvPr id="14" name="Picture 13">
            <a:extLst>
              <a:ext uri="{FF2B5EF4-FFF2-40B4-BE49-F238E27FC236}">
                <a16:creationId xmlns:a16="http://schemas.microsoft.com/office/drawing/2014/main" id="{72BE0101-F782-B1BE-C758-CE107D3285C4}"/>
              </a:ext>
            </a:extLst>
          </p:cNvPr>
          <p:cNvPicPr>
            <a:picLocks noChangeAspect="1"/>
          </p:cNvPicPr>
          <p:nvPr/>
        </p:nvPicPr>
        <p:blipFill rotWithShape="1">
          <a:blip r:embed="rId3">
            <a:duotone>
              <a:schemeClr val="accent4">
                <a:shade val="45000"/>
                <a:satMod val="135000"/>
              </a:schemeClr>
              <a:prstClr val="white"/>
            </a:duotone>
          </a:blip>
          <a:srcRect l="21188" r="13605"/>
          <a:stretch/>
        </p:blipFill>
        <p:spPr>
          <a:xfrm>
            <a:off x="7468930" y="992734"/>
            <a:ext cx="3915378" cy="4243827"/>
          </a:xfrm>
          <a:prstGeom prst="rect">
            <a:avLst/>
          </a:prstGeom>
        </p:spPr>
      </p:pic>
    </p:spTree>
    <p:extLst>
      <p:ext uri="{BB962C8B-B14F-4D97-AF65-F5344CB8AC3E}">
        <p14:creationId xmlns:p14="http://schemas.microsoft.com/office/powerpoint/2010/main" val="3961609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8B5CC-DF47-53D8-7FDB-BEAF1C45EF3A}"/>
              </a:ext>
            </a:extLst>
          </p:cNvPr>
          <p:cNvSpPr>
            <a:spLocks noGrp="1"/>
          </p:cNvSpPr>
          <p:nvPr>
            <p:ph type="title"/>
          </p:nvPr>
        </p:nvSpPr>
        <p:spPr/>
        <p:txBody>
          <a:bodyPr/>
          <a:lstStyle/>
          <a:p>
            <a:r>
              <a:rPr lang="en-GB" dirty="0"/>
              <a:t>Encouraging Learning</a:t>
            </a:r>
          </a:p>
        </p:txBody>
      </p:sp>
      <p:pic>
        <p:nvPicPr>
          <p:cNvPr id="15" name="Picture 2" descr="The Anxiety Equation: How to Begin Managing Your Anxiety Successfully | by  Above The Middle | Change Your Mind Change Your Life | Medium">
            <a:extLst>
              <a:ext uri="{FF2B5EF4-FFF2-40B4-BE49-F238E27FC236}">
                <a16:creationId xmlns:a16="http://schemas.microsoft.com/office/drawing/2014/main" id="{2EB563BD-8951-D998-9950-8EC912C33C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358" y="1652854"/>
            <a:ext cx="6505946" cy="2439730"/>
          </a:xfrm>
          <a:prstGeom prst="rect">
            <a:avLst/>
          </a:prstGeom>
          <a:noFill/>
          <a:extLst>
            <a:ext uri="{909E8E84-426E-40DD-AFC4-6F175D3DCCD1}">
              <a14:hiddenFill xmlns:a14="http://schemas.microsoft.com/office/drawing/2010/main">
                <a:solidFill>
                  <a:srgbClr val="FFFFFF"/>
                </a:solidFill>
              </a14:hiddenFill>
            </a:ext>
          </a:extLst>
        </p:spPr>
      </p:pic>
      <p:sp>
        <p:nvSpPr>
          <p:cNvPr id="16" name="Content Placeholder 2">
            <a:extLst>
              <a:ext uri="{FF2B5EF4-FFF2-40B4-BE49-F238E27FC236}">
                <a16:creationId xmlns:a16="http://schemas.microsoft.com/office/drawing/2014/main" id="{FA559E90-79C9-7617-A810-B8F145E0A8F3}"/>
              </a:ext>
            </a:extLst>
          </p:cNvPr>
          <p:cNvSpPr>
            <a:spLocks noGrp="1"/>
          </p:cNvSpPr>
          <p:nvPr>
            <p:ph idx="1"/>
          </p:nvPr>
        </p:nvSpPr>
        <p:spPr>
          <a:xfrm>
            <a:off x="7062353" y="867636"/>
            <a:ext cx="5131633" cy="4351338"/>
          </a:xfrm>
        </p:spPr>
        <p:txBody>
          <a:bodyPr vert="horz" lIns="91440" tIns="45720" rIns="91440" bIns="45720" rtlCol="0" anchor="t">
            <a:normAutofit lnSpcReduction="10000"/>
          </a:bodyPr>
          <a:lstStyle/>
          <a:p>
            <a:pPr marL="0" indent="0">
              <a:lnSpc>
                <a:spcPct val="100000"/>
              </a:lnSpc>
              <a:spcBef>
                <a:spcPts val="0"/>
              </a:spcBef>
              <a:buNone/>
            </a:pPr>
            <a:r>
              <a:rPr lang="en-GB" dirty="0">
                <a:latin typeface="Raleway" pitchFamily="2" charset="0"/>
              </a:rPr>
              <a:t>Managing avoidance</a:t>
            </a:r>
          </a:p>
          <a:p>
            <a:pPr marL="0" indent="0">
              <a:lnSpc>
                <a:spcPct val="100000"/>
              </a:lnSpc>
              <a:spcBef>
                <a:spcPts val="0"/>
              </a:spcBef>
              <a:buNone/>
            </a:pPr>
            <a:endParaRPr lang="en-GB" dirty="0">
              <a:latin typeface="Raleway" pitchFamily="2" charset="0"/>
            </a:endParaRPr>
          </a:p>
          <a:p>
            <a:pPr>
              <a:lnSpc>
                <a:spcPct val="100000"/>
              </a:lnSpc>
              <a:spcBef>
                <a:spcPts val="0"/>
              </a:spcBef>
            </a:pPr>
            <a:r>
              <a:rPr lang="en-GB" dirty="0">
                <a:latin typeface="Raleway" pitchFamily="2" charset="0"/>
              </a:rPr>
              <a:t>Avoidance makes sense – we will want to avoid something we think is dangerous</a:t>
            </a:r>
          </a:p>
          <a:p>
            <a:pPr>
              <a:lnSpc>
                <a:spcPct val="100000"/>
              </a:lnSpc>
              <a:spcBef>
                <a:spcPts val="0"/>
              </a:spcBef>
            </a:pPr>
            <a:r>
              <a:rPr lang="en-GB" dirty="0">
                <a:latin typeface="Raleway" pitchFamily="2" charset="0"/>
              </a:rPr>
              <a:t>We know what works – we need new information to make a change</a:t>
            </a:r>
          </a:p>
          <a:p>
            <a:pPr>
              <a:lnSpc>
                <a:spcPct val="100000"/>
              </a:lnSpc>
              <a:spcBef>
                <a:spcPts val="0"/>
              </a:spcBef>
            </a:pPr>
            <a:endParaRPr lang="en-GB" dirty="0">
              <a:latin typeface="Raleway" pitchFamily="2" charset="0"/>
            </a:endParaRPr>
          </a:p>
          <a:p>
            <a:pPr>
              <a:lnSpc>
                <a:spcPct val="100000"/>
              </a:lnSpc>
              <a:spcBef>
                <a:spcPts val="0"/>
              </a:spcBef>
            </a:pPr>
            <a:r>
              <a:rPr lang="en-GB" dirty="0">
                <a:latin typeface="Raleway" pitchFamily="2" charset="0"/>
              </a:rPr>
              <a:t>“Take our thoughts to court”</a:t>
            </a:r>
          </a:p>
          <a:p>
            <a:pPr marL="457200" indent="-457200">
              <a:lnSpc>
                <a:spcPct val="100000"/>
              </a:lnSpc>
              <a:spcBef>
                <a:spcPts val="0"/>
              </a:spcBef>
              <a:buFont typeface="Arial,Sans-Serif" panose="020B0604020202020204" pitchFamily="34" charset="0"/>
            </a:pPr>
            <a:endParaRPr lang="en-GB" dirty="0">
              <a:latin typeface="Raleway" pitchFamily="2" charset="0"/>
            </a:endParaRPr>
          </a:p>
        </p:txBody>
      </p:sp>
      <p:pic>
        <p:nvPicPr>
          <p:cNvPr id="18" name="Graphic 17" descr="Flask outline">
            <a:extLst>
              <a:ext uri="{FF2B5EF4-FFF2-40B4-BE49-F238E27FC236}">
                <a16:creationId xmlns:a16="http://schemas.microsoft.com/office/drawing/2014/main" id="{D8808935-C090-1611-0614-B6D953ABDB9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21221170">
            <a:off x="6039319" y="4347203"/>
            <a:ext cx="1297778" cy="1297778"/>
          </a:xfrm>
          <a:prstGeom prst="rect">
            <a:avLst/>
          </a:prstGeom>
        </p:spPr>
      </p:pic>
    </p:spTree>
    <p:extLst>
      <p:ext uri="{BB962C8B-B14F-4D97-AF65-F5344CB8AC3E}">
        <p14:creationId xmlns:p14="http://schemas.microsoft.com/office/powerpoint/2010/main" val="25508538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8B5CC-DF47-53D8-7FDB-BEAF1C45EF3A}"/>
              </a:ext>
            </a:extLst>
          </p:cNvPr>
          <p:cNvSpPr>
            <a:spLocks noGrp="1"/>
          </p:cNvSpPr>
          <p:nvPr>
            <p:ph type="title"/>
          </p:nvPr>
        </p:nvSpPr>
        <p:spPr/>
        <p:txBody>
          <a:bodyPr/>
          <a:lstStyle/>
          <a:p>
            <a:r>
              <a:rPr lang="en-GB" dirty="0"/>
              <a:t>Encouraging Learning</a:t>
            </a:r>
          </a:p>
        </p:txBody>
      </p:sp>
      <p:pic>
        <p:nvPicPr>
          <p:cNvPr id="4098" name="Picture 2">
            <a:extLst>
              <a:ext uri="{FF2B5EF4-FFF2-40B4-BE49-F238E27FC236}">
                <a16:creationId xmlns:a16="http://schemas.microsoft.com/office/drawing/2014/main" id="{B5727CCB-DA03-EE23-4C84-08D91A31191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45" r="9661"/>
          <a:stretch/>
        </p:blipFill>
        <p:spPr bwMode="auto">
          <a:xfrm>
            <a:off x="5881799" y="0"/>
            <a:ext cx="6310202"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6">
            <a:extLst>
              <a:ext uri="{FF2B5EF4-FFF2-40B4-BE49-F238E27FC236}">
                <a16:creationId xmlns:a16="http://schemas.microsoft.com/office/drawing/2014/main" id="{FA68B716-B24A-3971-02AB-1FDB6EAF5201}"/>
              </a:ext>
            </a:extLst>
          </p:cNvPr>
          <p:cNvSpPr>
            <a:spLocks noGrp="1"/>
          </p:cNvSpPr>
          <p:nvPr>
            <p:ph idx="1"/>
          </p:nvPr>
        </p:nvSpPr>
        <p:spPr>
          <a:xfrm>
            <a:off x="121399" y="1303548"/>
            <a:ext cx="5625490" cy="4591923"/>
          </a:xfrm>
        </p:spPr>
        <p:txBody>
          <a:bodyPr>
            <a:normAutofit fontScale="92500" lnSpcReduction="10000"/>
          </a:bodyPr>
          <a:lstStyle/>
          <a:p>
            <a:pPr marL="0" indent="0">
              <a:buNone/>
            </a:pPr>
            <a:r>
              <a:rPr lang="en-GB" dirty="0"/>
              <a:t>Gradual exposure laddering</a:t>
            </a:r>
          </a:p>
          <a:p>
            <a:endParaRPr lang="en-GB" sz="2400" dirty="0"/>
          </a:p>
          <a:p>
            <a:r>
              <a:rPr lang="en-GB" dirty="0"/>
              <a:t>This should be planned out</a:t>
            </a:r>
          </a:p>
          <a:p>
            <a:r>
              <a:rPr lang="en-GB" dirty="0"/>
              <a:t>We are TESTING a prediction about a worry</a:t>
            </a:r>
          </a:p>
          <a:p>
            <a:r>
              <a:rPr lang="en-GB" dirty="0"/>
              <a:t>Small steps LED by child – gently testing these</a:t>
            </a:r>
          </a:p>
          <a:p>
            <a:r>
              <a:rPr lang="en-GB" dirty="0"/>
              <a:t>Use “easy wins” and/or rewards</a:t>
            </a:r>
          </a:p>
          <a:p>
            <a:r>
              <a:rPr lang="en-GB" dirty="0"/>
              <a:t>Be aware of coping strategies </a:t>
            </a:r>
          </a:p>
          <a:p>
            <a:r>
              <a:rPr lang="en-GB" b="1" dirty="0"/>
              <a:t>Not for worries with real</a:t>
            </a:r>
            <a:r>
              <a:rPr lang="en-GB" dirty="0"/>
              <a:t> </a:t>
            </a:r>
            <a:r>
              <a:rPr lang="en-GB" b="1" dirty="0"/>
              <a:t>dangers</a:t>
            </a:r>
          </a:p>
          <a:p>
            <a:pPr marL="0" indent="0">
              <a:buNone/>
            </a:pPr>
            <a:endParaRPr lang="en-GB" dirty="0"/>
          </a:p>
        </p:txBody>
      </p:sp>
    </p:spTree>
    <p:extLst>
      <p:ext uri="{BB962C8B-B14F-4D97-AF65-F5344CB8AC3E}">
        <p14:creationId xmlns:p14="http://schemas.microsoft.com/office/powerpoint/2010/main" val="1594751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8B5CC-DF47-53D8-7FDB-BEAF1C45EF3A}"/>
              </a:ext>
            </a:extLst>
          </p:cNvPr>
          <p:cNvSpPr>
            <a:spLocks noGrp="1"/>
          </p:cNvSpPr>
          <p:nvPr>
            <p:ph type="title"/>
          </p:nvPr>
        </p:nvSpPr>
        <p:spPr/>
        <p:txBody>
          <a:bodyPr/>
          <a:lstStyle/>
          <a:p>
            <a:r>
              <a:rPr lang="en-GB" dirty="0"/>
              <a:t>Thinking about reassurance</a:t>
            </a:r>
          </a:p>
        </p:txBody>
      </p:sp>
      <p:sp>
        <p:nvSpPr>
          <p:cNvPr id="3" name="Content Placeholder 2">
            <a:extLst>
              <a:ext uri="{FF2B5EF4-FFF2-40B4-BE49-F238E27FC236}">
                <a16:creationId xmlns:a16="http://schemas.microsoft.com/office/drawing/2014/main" id="{D3C6345D-07BC-9282-25F2-F41523819D65}"/>
              </a:ext>
            </a:extLst>
          </p:cNvPr>
          <p:cNvSpPr>
            <a:spLocks noGrp="1"/>
          </p:cNvSpPr>
          <p:nvPr>
            <p:ph idx="1"/>
          </p:nvPr>
        </p:nvSpPr>
        <p:spPr>
          <a:xfrm>
            <a:off x="151379" y="1423669"/>
            <a:ext cx="10515600" cy="4351338"/>
          </a:xfrm>
        </p:spPr>
        <p:txBody>
          <a:bodyPr>
            <a:normAutofit/>
          </a:bodyPr>
          <a:lstStyle/>
          <a:p>
            <a:pPr marL="457200" lvl="1" indent="0">
              <a:lnSpc>
                <a:spcPct val="95000"/>
              </a:lnSpc>
              <a:spcAft>
                <a:spcPts val="500"/>
              </a:spcAft>
              <a:buNone/>
            </a:pPr>
            <a:r>
              <a:rPr lang="en-GB" sz="2800" b="1" dirty="0">
                <a:cs typeface="Calibri"/>
              </a:rPr>
              <a:t>Reassurance as a coping strategy</a:t>
            </a:r>
          </a:p>
          <a:p>
            <a:pPr lvl="1">
              <a:lnSpc>
                <a:spcPct val="95000"/>
              </a:lnSpc>
              <a:spcAft>
                <a:spcPts val="500"/>
              </a:spcAft>
            </a:pPr>
            <a:r>
              <a:rPr lang="en-GB" sz="2800" dirty="0">
                <a:cs typeface="Calibri"/>
              </a:rPr>
              <a:t>Reassurance is natural and important</a:t>
            </a:r>
          </a:p>
          <a:p>
            <a:pPr lvl="1">
              <a:lnSpc>
                <a:spcPct val="95000"/>
              </a:lnSpc>
              <a:spcAft>
                <a:spcPts val="500"/>
              </a:spcAft>
            </a:pPr>
            <a:r>
              <a:rPr lang="en-GB" sz="2800" dirty="0">
                <a:cs typeface="Calibri"/>
              </a:rPr>
              <a:t>BUT balance is important to avoid increasing anxiety </a:t>
            </a:r>
          </a:p>
          <a:p>
            <a:pPr lvl="1">
              <a:lnSpc>
                <a:spcPct val="95000"/>
              </a:lnSpc>
              <a:spcAft>
                <a:spcPts val="500"/>
              </a:spcAft>
            </a:pPr>
            <a:r>
              <a:rPr lang="en-GB" sz="2800" dirty="0">
                <a:cs typeface="Calibri"/>
              </a:rPr>
              <a:t>We should always respond to distress </a:t>
            </a:r>
          </a:p>
          <a:p>
            <a:pPr lvl="3">
              <a:lnSpc>
                <a:spcPct val="95000"/>
              </a:lnSpc>
              <a:spcAft>
                <a:spcPts val="500"/>
              </a:spcAft>
            </a:pPr>
            <a:r>
              <a:rPr lang="en-GB" sz="2000" dirty="0">
                <a:cs typeface="Calibri"/>
              </a:rPr>
              <a:t>Make a clear plan</a:t>
            </a:r>
          </a:p>
          <a:p>
            <a:pPr lvl="3">
              <a:lnSpc>
                <a:spcPct val="95000"/>
              </a:lnSpc>
              <a:spcAft>
                <a:spcPts val="500"/>
              </a:spcAft>
            </a:pPr>
            <a:r>
              <a:rPr lang="en-GB" sz="2000" dirty="0">
                <a:cs typeface="Calibri"/>
              </a:rPr>
              <a:t>Follow through on that plan</a:t>
            </a:r>
          </a:p>
          <a:p>
            <a:pPr lvl="3">
              <a:lnSpc>
                <a:spcPct val="95000"/>
              </a:lnSpc>
              <a:spcAft>
                <a:spcPts val="500"/>
              </a:spcAft>
            </a:pPr>
            <a:r>
              <a:rPr lang="en-GB" sz="2000" dirty="0">
                <a:cs typeface="Calibri"/>
              </a:rPr>
              <a:t>Be consistent and praise</a:t>
            </a:r>
          </a:p>
          <a:p>
            <a:endParaRPr lang="en-GB" sz="3200" dirty="0"/>
          </a:p>
        </p:txBody>
      </p:sp>
    </p:spTree>
    <p:extLst>
      <p:ext uri="{BB962C8B-B14F-4D97-AF65-F5344CB8AC3E}">
        <p14:creationId xmlns:p14="http://schemas.microsoft.com/office/powerpoint/2010/main" val="11836823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4143A-F98C-B015-2179-038900D83265}"/>
              </a:ext>
            </a:extLst>
          </p:cNvPr>
          <p:cNvSpPr>
            <a:spLocks noGrp="1"/>
          </p:cNvSpPr>
          <p:nvPr>
            <p:ph type="title"/>
          </p:nvPr>
        </p:nvSpPr>
        <p:spPr/>
        <p:txBody>
          <a:bodyPr/>
          <a:lstStyle/>
          <a:p>
            <a:r>
              <a:rPr lang="en-GB"/>
              <a:t>Having conversations</a:t>
            </a:r>
          </a:p>
        </p:txBody>
      </p:sp>
      <p:sp>
        <p:nvSpPr>
          <p:cNvPr id="3" name="Content Placeholder 2">
            <a:extLst>
              <a:ext uri="{FF2B5EF4-FFF2-40B4-BE49-F238E27FC236}">
                <a16:creationId xmlns:a16="http://schemas.microsoft.com/office/drawing/2014/main" id="{8CB7438F-AFBB-B216-68BC-DC27BC49E603}"/>
              </a:ext>
            </a:extLst>
          </p:cNvPr>
          <p:cNvSpPr>
            <a:spLocks noGrp="1"/>
          </p:cNvSpPr>
          <p:nvPr>
            <p:ph idx="1"/>
          </p:nvPr>
        </p:nvSpPr>
        <p:spPr/>
        <p:txBody>
          <a:bodyPr/>
          <a:lstStyle/>
          <a:p>
            <a:pPr lvl="1">
              <a:lnSpc>
                <a:spcPct val="95000"/>
              </a:lnSpc>
              <a:spcAft>
                <a:spcPts val="500"/>
              </a:spcAft>
            </a:pPr>
            <a:r>
              <a:rPr lang="en-GB" b="1" dirty="0"/>
              <a:t>Listen</a:t>
            </a:r>
            <a:r>
              <a:rPr lang="en-GB" dirty="0"/>
              <a:t> - your most powerful tool </a:t>
            </a:r>
            <a:endParaRPr lang="en-GB" dirty="0">
              <a:cs typeface="Calibri"/>
            </a:endParaRPr>
          </a:p>
          <a:p>
            <a:pPr lvl="1">
              <a:lnSpc>
                <a:spcPct val="95000"/>
              </a:lnSpc>
              <a:spcAft>
                <a:spcPts val="500"/>
              </a:spcAft>
              <a:buFont typeface="Arial" panose="020B0604020202020204" pitchFamily="34" charset="0"/>
              <a:buChar char="•"/>
            </a:pPr>
            <a:r>
              <a:rPr lang="en-GB" b="1" dirty="0"/>
              <a:t>Be aware</a:t>
            </a:r>
            <a:r>
              <a:rPr lang="en-GB" dirty="0"/>
              <a:t> of your own feelings</a:t>
            </a:r>
            <a:endParaRPr lang="en-GB" dirty="0">
              <a:cs typeface="Calibri"/>
            </a:endParaRPr>
          </a:p>
          <a:p>
            <a:pPr lvl="1">
              <a:lnSpc>
                <a:spcPct val="95000"/>
              </a:lnSpc>
              <a:spcAft>
                <a:spcPts val="500"/>
              </a:spcAft>
            </a:pPr>
            <a:r>
              <a:rPr lang="en-GB" b="1" dirty="0"/>
              <a:t>Resist</a:t>
            </a:r>
            <a:r>
              <a:rPr lang="en-GB" dirty="0"/>
              <a:t> the urge to downplay or dismiss, or fix</a:t>
            </a:r>
            <a:endParaRPr lang="en-GB" dirty="0">
              <a:cs typeface="Calibri"/>
            </a:endParaRPr>
          </a:p>
          <a:p>
            <a:pPr lvl="1">
              <a:lnSpc>
                <a:spcPct val="95000"/>
              </a:lnSpc>
              <a:spcAft>
                <a:spcPts val="500"/>
              </a:spcAft>
            </a:pPr>
            <a:r>
              <a:rPr lang="en-GB" b="1" dirty="0"/>
              <a:t>Accept</a:t>
            </a:r>
            <a:r>
              <a:rPr lang="en-GB" dirty="0"/>
              <a:t> - all emotions and feelings are okay</a:t>
            </a:r>
            <a:endParaRPr lang="en-GB" dirty="0">
              <a:cs typeface="Calibri"/>
            </a:endParaRPr>
          </a:p>
          <a:p>
            <a:pPr lvl="1">
              <a:lnSpc>
                <a:spcPct val="95000"/>
              </a:lnSpc>
              <a:spcAft>
                <a:spcPts val="500"/>
              </a:spcAft>
              <a:buFont typeface="Arial" panose="020B0604020202020204" pitchFamily="34" charset="0"/>
              <a:buChar char="•"/>
            </a:pPr>
            <a:r>
              <a:rPr lang="en-GB" b="1" dirty="0"/>
              <a:t>Empathise</a:t>
            </a:r>
            <a:r>
              <a:rPr lang="en-GB" dirty="0"/>
              <a:t> and validate.</a:t>
            </a:r>
            <a:endParaRPr lang="en-GB" dirty="0">
              <a:cs typeface="Calibri"/>
            </a:endParaRPr>
          </a:p>
          <a:p>
            <a:pPr lvl="1">
              <a:lnSpc>
                <a:spcPct val="95000"/>
              </a:lnSpc>
              <a:spcAft>
                <a:spcPts val="500"/>
              </a:spcAft>
              <a:buFont typeface="Arial" panose="020B0604020202020204" pitchFamily="34" charset="0"/>
              <a:buChar char="•"/>
            </a:pPr>
            <a:r>
              <a:rPr lang="en-GB" b="1" dirty="0"/>
              <a:t>Reflect back</a:t>
            </a:r>
            <a:r>
              <a:rPr lang="en-GB" dirty="0"/>
              <a:t> what you have understood and label their emotions</a:t>
            </a:r>
            <a:endParaRPr lang="en-GB" dirty="0">
              <a:cs typeface="Calibri"/>
            </a:endParaRPr>
          </a:p>
          <a:p>
            <a:pPr lvl="1">
              <a:lnSpc>
                <a:spcPct val="95000"/>
              </a:lnSpc>
              <a:spcAft>
                <a:spcPts val="500"/>
              </a:spcAft>
              <a:buFont typeface="Arial" panose="020B0604020202020204" pitchFamily="34" charset="0"/>
              <a:buChar char="•"/>
            </a:pPr>
            <a:r>
              <a:rPr lang="en-GB" b="1" dirty="0"/>
              <a:t>Don’t be afraid</a:t>
            </a:r>
            <a:r>
              <a:rPr lang="en-GB" dirty="0"/>
              <a:t> to ask the ‘big’ questions</a:t>
            </a:r>
            <a:endParaRPr lang="en-GB" dirty="0">
              <a:cs typeface="Calibri"/>
            </a:endParaRPr>
          </a:p>
          <a:p>
            <a:pPr lvl="1">
              <a:lnSpc>
                <a:spcPct val="95000"/>
              </a:lnSpc>
              <a:spcAft>
                <a:spcPts val="500"/>
              </a:spcAft>
              <a:buFont typeface="Arial" panose="020B0604020202020204" pitchFamily="34" charset="0"/>
              <a:buChar char="•"/>
            </a:pPr>
            <a:r>
              <a:rPr lang="en-GB" b="1" dirty="0"/>
              <a:t>Involve </a:t>
            </a:r>
            <a:r>
              <a:rPr lang="en-GB" dirty="0"/>
              <a:t>your child in the next steps</a:t>
            </a:r>
            <a:endParaRPr lang="en-GB" dirty="0">
              <a:cs typeface="Calibri"/>
            </a:endParaRPr>
          </a:p>
          <a:p>
            <a:endParaRPr lang="en-GB" dirty="0"/>
          </a:p>
        </p:txBody>
      </p:sp>
      <p:pic>
        <p:nvPicPr>
          <p:cNvPr id="4" name="Picture 3">
            <a:extLst>
              <a:ext uri="{FF2B5EF4-FFF2-40B4-BE49-F238E27FC236}">
                <a16:creationId xmlns:a16="http://schemas.microsoft.com/office/drawing/2014/main" id="{983A4F15-1C18-1988-0032-0E3C4C3697BD}"/>
              </a:ext>
            </a:extLst>
          </p:cNvPr>
          <p:cNvPicPr>
            <a:picLocks noChangeAspect="1"/>
          </p:cNvPicPr>
          <p:nvPr/>
        </p:nvPicPr>
        <p:blipFill>
          <a:blip r:embed="rId3"/>
          <a:stretch>
            <a:fillRect/>
          </a:stretch>
        </p:blipFill>
        <p:spPr>
          <a:xfrm>
            <a:off x="7649441" y="65809"/>
            <a:ext cx="4286250" cy="2895600"/>
          </a:xfrm>
          <a:prstGeom prst="rect">
            <a:avLst/>
          </a:prstGeom>
        </p:spPr>
      </p:pic>
    </p:spTree>
    <p:extLst>
      <p:ext uri="{BB962C8B-B14F-4D97-AF65-F5344CB8AC3E}">
        <p14:creationId xmlns:p14="http://schemas.microsoft.com/office/powerpoint/2010/main" val="8609360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8B5CC-DF47-53D8-7FDB-BEAF1C45EF3A}"/>
              </a:ext>
            </a:extLst>
          </p:cNvPr>
          <p:cNvSpPr>
            <a:spLocks noGrp="1"/>
          </p:cNvSpPr>
          <p:nvPr>
            <p:ph type="title"/>
          </p:nvPr>
        </p:nvSpPr>
        <p:spPr>
          <a:xfrm>
            <a:off x="175855" y="191604"/>
            <a:ext cx="6806045" cy="1000992"/>
          </a:xfrm>
        </p:spPr>
        <p:txBody>
          <a:bodyPr>
            <a:normAutofit fontScale="90000"/>
          </a:bodyPr>
          <a:lstStyle/>
          <a:p>
            <a:r>
              <a:rPr lang="en-GB" dirty="0"/>
              <a:t>Worry </a:t>
            </a:r>
            <a:br>
              <a:rPr lang="en-GB" dirty="0"/>
            </a:br>
            <a:r>
              <a:rPr lang="en-GB" dirty="0"/>
              <a:t>management</a:t>
            </a:r>
          </a:p>
        </p:txBody>
      </p:sp>
      <p:pic>
        <p:nvPicPr>
          <p:cNvPr id="2052" name="Picture 4">
            <a:extLst>
              <a:ext uri="{FF2B5EF4-FFF2-40B4-BE49-F238E27FC236}">
                <a16:creationId xmlns:a16="http://schemas.microsoft.com/office/drawing/2014/main" id="{D64209FF-663F-990A-AC89-ED984811509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273" b="10979"/>
          <a:stretch/>
        </p:blipFill>
        <p:spPr bwMode="auto">
          <a:xfrm>
            <a:off x="3483156" y="0"/>
            <a:ext cx="870884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38836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8B5CC-DF47-53D8-7FDB-BEAF1C45EF3A}"/>
              </a:ext>
            </a:extLst>
          </p:cNvPr>
          <p:cNvSpPr>
            <a:spLocks noGrp="1"/>
          </p:cNvSpPr>
          <p:nvPr>
            <p:ph type="title"/>
          </p:nvPr>
        </p:nvSpPr>
        <p:spPr>
          <a:xfrm>
            <a:off x="175855" y="191604"/>
            <a:ext cx="6806045" cy="1000992"/>
          </a:xfrm>
        </p:spPr>
        <p:txBody>
          <a:bodyPr>
            <a:normAutofit/>
          </a:bodyPr>
          <a:lstStyle/>
          <a:p>
            <a:r>
              <a:rPr lang="en-GB" dirty="0"/>
              <a:t>What next?</a:t>
            </a:r>
          </a:p>
        </p:txBody>
      </p:sp>
      <p:pic>
        <p:nvPicPr>
          <p:cNvPr id="5122" name="Picture 2" descr="Helping Your Child with Fears and Worries: 2nd Edition: A Self-Help Guide  for Parents (Audio Download): Cathy Creswell, Lucy Willetts, Amy Lyddon,  Lisa Coleman, Rachael Louise Miller, Raj Ghatak, Steph Bower, Stephen">
            <a:extLst>
              <a:ext uri="{FF2B5EF4-FFF2-40B4-BE49-F238E27FC236}">
                <a16:creationId xmlns:a16="http://schemas.microsoft.com/office/drawing/2014/main" id="{8DA90876-88F7-0011-6986-E49F29D4E3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1900" y="692100"/>
            <a:ext cx="4762500" cy="47625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8E2B8AD4-9257-20AB-3AAB-96DDAE18B7A7}"/>
              </a:ext>
            </a:extLst>
          </p:cNvPr>
          <p:cNvSpPr>
            <a:spLocks noGrp="1"/>
          </p:cNvSpPr>
          <p:nvPr>
            <p:ph idx="1"/>
          </p:nvPr>
        </p:nvSpPr>
        <p:spPr>
          <a:xfrm>
            <a:off x="154189" y="1281392"/>
            <a:ext cx="6806045" cy="4762500"/>
          </a:xfrm>
        </p:spPr>
        <p:txBody>
          <a:bodyPr>
            <a:normAutofit/>
          </a:bodyPr>
          <a:lstStyle/>
          <a:p>
            <a:pPr marL="457200" lvl="1" indent="0">
              <a:lnSpc>
                <a:spcPct val="95000"/>
              </a:lnSpc>
              <a:spcAft>
                <a:spcPts val="500"/>
              </a:spcAft>
              <a:buNone/>
            </a:pPr>
            <a:r>
              <a:rPr lang="en-GB" dirty="0"/>
              <a:t>There is no one-size fits all approach</a:t>
            </a:r>
          </a:p>
          <a:p>
            <a:pPr marL="457200" lvl="1" indent="0">
              <a:lnSpc>
                <a:spcPct val="95000"/>
              </a:lnSpc>
              <a:spcAft>
                <a:spcPts val="500"/>
              </a:spcAft>
              <a:buNone/>
            </a:pPr>
            <a:r>
              <a:rPr lang="en-GB" dirty="0"/>
              <a:t>Self-compassion – we all make mistakes</a:t>
            </a:r>
          </a:p>
          <a:p>
            <a:pPr marL="457200" lvl="1" indent="0">
              <a:lnSpc>
                <a:spcPct val="95000"/>
              </a:lnSpc>
              <a:spcAft>
                <a:spcPts val="500"/>
              </a:spcAft>
              <a:buNone/>
            </a:pPr>
            <a:endParaRPr lang="en-GB" dirty="0"/>
          </a:p>
          <a:p>
            <a:pPr lvl="1">
              <a:lnSpc>
                <a:spcPct val="95000"/>
              </a:lnSpc>
              <a:spcAft>
                <a:spcPts val="500"/>
              </a:spcAft>
            </a:pPr>
            <a:r>
              <a:rPr lang="en-GB" dirty="0"/>
              <a:t>Helping Your Child With Fears and Worries</a:t>
            </a:r>
          </a:p>
          <a:p>
            <a:pPr marL="457200" lvl="1" indent="0">
              <a:lnSpc>
                <a:spcPct val="95000"/>
              </a:lnSpc>
              <a:spcAft>
                <a:spcPts val="500"/>
              </a:spcAft>
              <a:buNone/>
            </a:pPr>
            <a:r>
              <a:rPr lang="en-GB" dirty="0"/>
              <a:t>	-Cathy Creswell and Lucy Willetts</a:t>
            </a:r>
          </a:p>
          <a:p>
            <a:pPr lvl="1">
              <a:lnSpc>
                <a:spcPct val="95000"/>
              </a:lnSpc>
              <a:spcAft>
                <a:spcPts val="500"/>
              </a:spcAft>
            </a:pPr>
            <a:r>
              <a:rPr lang="en-GB" dirty="0"/>
              <a:t>Emotion Coaching or Tuning Into Kids</a:t>
            </a:r>
          </a:p>
          <a:p>
            <a:pPr marL="457200" lvl="1" indent="0">
              <a:lnSpc>
                <a:spcPct val="95000"/>
              </a:lnSpc>
              <a:spcAft>
                <a:spcPts val="500"/>
              </a:spcAft>
              <a:buNone/>
            </a:pPr>
            <a:endParaRPr lang="en-GB" dirty="0"/>
          </a:p>
          <a:p>
            <a:pPr lvl="1">
              <a:lnSpc>
                <a:spcPct val="95000"/>
              </a:lnSpc>
              <a:spcAft>
                <a:spcPts val="500"/>
              </a:spcAft>
            </a:pPr>
            <a:r>
              <a:rPr lang="en-GB" dirty="0"/>
              <a:t>GP</a:t>
            </a:r>
          </a:p>
          <a:p>
            <a:pPr lvl="1">
              <a:lnSpc>
                <a:spcPct val="95000"/>
              </a:lnSpc>
              <a:spcAft>
                <a:spcPts val="500"/>
              </a:spcAft>
            </a:pPr>
            <a:r>
              <a:rPr lang="en-GB" dirty="0"/>
              <a:t>Signposting</a:t>
            </a:r>
          </a:p>
          <a:p>
            <a:pPr marL="457200" lvl="1" indent="0">
              <a:lnSpc>
                <a:spcPct val="95000"/>
              </a:lnSpc>
              <a:spcAft>
                <a:spcPts val="500"/>
              </a:spcAft>
              <a:buNone/>
            </a:pPr>
            <a:endParaRPr lang="en-GB" dirty="0"/>
          </a:p>
          <a:p>
            <a:pPr marL="457200" lvl="1" indent="0">
              <a:lnSpc>
                <a:spcPct val="95000"/>
              </a:lnSpc>
              <a:spcAft>
                <a:spcPts val="500"/>
              </a:spcAft>
              <a:buNone/>
            </a:pPr>
            <a:endParaRPr lang="en-GB" dirty="0"/>
          </a:p>
        </p:txBody>
      </p:sp>
    </p:spTree>
    <p:extLst>
      <p:ext uri="{BB962C8B-B14F-4D97-AF65-F5344CB8AC3E}">
        <p14:creationId xmlns:p14="http://schemas.microsoft.com/office/powerpoint/2010/main" val="115591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6D924-4E55-5256-5AC2-A4B63B792AAF}"/>
              </a:ext>
            </a:extLst>
          </p:cNvPr>
          <p:cNvSpPr>
            <a:spLocks noGrp="1"/>
          </p:cNvSpPr>
          <p:nvPr>
            <p:ph type="title"/>
          </p:nvPr>
        </p:nvSpPr>
        <p:spPr/>
        <p:txBody>
          <a:bodyPr/>
          <a:lstStyle/>
          <a:p>
            <a:r>
              <a:rPr lang="en-GB"/>
              <a:t>Summary</a:t>
            </a:r>
          </a:p>
        </p:txBody>
      </p:sp>
      <p:sp>
        <p:nvSpPr>
          <p:cNvPr id="3" name="Content Placeholder 2">
            <a:extLst>
              <a:ext uri="{FF2B5EF4-FFF2-40B4-BE49-F238E27FC236}">
                <a16:creationId xmlns:a16="http://schemas.microsoft.com/office/drawing/2014/main" id="{E3B20FFD-CEAB-BB52-8AAD-E6B2EA2B7A6F}"/>
              </a:ext>
            </a:extLst>
          </p:cNvPr>
          <p:cNvSpPr>
            <a:spLocks noGrp="1"/>
          </p:cNvSpPr>
          <p:nvPr>
            <p:ph idx="1"/>
          </p:nvPr>
        </p:nvSpPr>
        <p:spPr>
          <a:xfrm>
            <a:off x="256309" y="1363707"/>
            <a:ext cx="10515600" cy="4351338"/>
          </a:xfrm>
        </p:spPr>
        <p:txBody>
          <a:bodyPr/>
          <a:lstStyle/>
          <a:p>
            <a:r>
              <a:rPr lang="en-GB" dirty="0"/>
              <a:t>Anxiety is normal and important – but can be a problem if chronic or causing barriers</a:t>
            </a:r>
          </a:p>
          <a:p>
            <a:r>
              <a:rPr lang="en-GB" dirty="0"/>
              <a:t>Find a communication style that suits your child</a:t>
            </a:r>
          </a:p>
          <a:p>
            <a:r>
              <a:rPr lang="en-GB" dirty="0"/>
              <a:t>Be curious about the “underlying feared consequence” of a worry</a:t>
            </a:r>
          </a:p>
          <a:p>
            <a:r>
              <a:rPr lang="en-GB" dirty="0"/>
              <a:t>Encourage independence and “having a go”/ experimenting</a:t>
            </a:r>
          </a:p>
          <a:p>
            <a:r>
              <a:rPr lang="en-GB" dirty="0"/>
              <a:t>Review afterwards and praise the EFFORT (not outcome)</a:t>
            </a:r>
          </a:p>
          <a:p>
            <a:endParaRPr lang="en-GB" dirty="0"/>
          </a:p>
          <a:p>
            <a:r>
              <a:rPr lang="en-GB" dirty="0"/>
              <a:t>Seek support if it is having enduring impact</a:t>
            </a:r>
          </a:p>
          <a:p>
            <a:endParaRPr lang="en-GB" dirty="0"/>
          </a:p>
        </p:txBody>
      </p:sp>
    </p:spTree>
    <p:extLst>
      <p:ext uri="{BB962C8B-B14F-4D97-AF65-F5344CB8AC3E}">
        <p14:creationId xmlns:p14="http://schemas.microsoft.com/office/powerpoint/2010/main" val="30986422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580" y="487636"/>
            <a:ext cx="1584580" cy="5632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hlinkClick r:id="rId5"/>
          </p:cNvPr>
          <p:cNvPicPr>
            <a:picLocks noChangeAspect="1"/>
          </p:cNvPicPr>
          <p:nvPr/>
        </p:nvPicPr>
        <p:blipFill>
          <a:blip r:embed="rId6"/>
          <a:stretch>
            <a:fillRect/>
          </a:stretch>
        </p:blipFill>
        <p:spPr>
          <a:xfrm>
            <a:off x="223248" y="2209613"/>
            <a:ext cx="1765152" cy="350925"/>
          </a:xfrm>
          <a:prstGeom prst="rect">
            <a:avLst/>
          </a:prstGeom>
        </p:spPr>
      </p:pic>
      <p:pic>
        <p:nvPicPr>
          <p:cNvPr id="18" name="Picture 17" descr="C:\Users\Lily.Hawkins\AppData\Local\Microsoft\Windows\INetCache\Content.MSO\25B8BC62.tmp">
            <a:hlinkClick r:id="rId7"/>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268639" y="444071"/>
            <a:ext cx="1264732" cy="650351"/>
          </a:xfrm>
          <a:prstGeom prst="rect">
            <a:avLst/>
          </a:prstGeom>
          <a:noFill/>
          <a:ln>
            <a:noFill/>
          </a:ln>
        </p:spPr>
      </p:pic>
      <p:pic>
        <p:nvPicPr>
          <p:cNvPr id="20" name="Picture 19" descr="C:\Users\Lily.Hawkins\AppData\Local\Microsoft\Windows\INetCache\Content.MSO\8EABFA7D.tmp">
            <a:hlinkClick r:id="rId9"/>
          </p:cNvP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202610" y="1821682"/>
            <a:ext cx="1512584" cy="781292"/>
          </a:xfrm>
          <a:prstGeom prst="rect">
            <a:avLst/>
          </a:prstGeom>
          <a:noFill/>
          <a:ln>
            <a:noFill/>
          </a:ln>
        </p:spPr>
      </p:pic>
      <p:sp>
        <p:nvSpPr>
          <p:cNvPr id="21" name="TextBox 10"/>
          <p:cNvSpPr txBox="1"/>
          <p:nvPr/>
        </p:nvSpPr>
        <p:spPr>
          <a:xfrm>
            <a:off x="1898150" y="230222"/>
            <a:ext cx="2090771" cy="1115919"/>
          </a:xfrm>
          <a:prstGeom prst="rect">
            <a:avLst/>
          </a:prstGeom>
          <a:noFill/>
        </p:spPr>
        <p:txBody>
          <a:bodyPr wrap="square" rtlCol="0">
            <a:noAutofit/>
          </a:bodyPr>
          <a:lstStyle/>
          <a:p>
            <a:pPr algn="ctr">
              <a:lnSpc>
                <a:spcPct val="110000"/>
              </a:lnSpc>
              <a:spcAft>
                <a:spcPts val="800"/>
              </a:spcAft>
            </a:pPr>
            <a:r>
              <a:rPr lang="en-GB" sz="1600" kern="1200">
                <a:solidFill>
                  <a:schemeClr val="bg1"/>
                </a:solidFill>
                <a:effectLst/>
                <a:latin typeface="Raleway" pitchFamily="2" charset="0"/>
                <a:ea typeface="Calibri" panose="020F0502020204030204" pitchFamily="34" charset="0"/>
                <a:cs typeface="Times New Roman" panose="02020603050405020304" pitchFamily="18" charset="0"/>
              </a:rPr>
              <a:t>Free, confidential online support and chat service for ages 11 -24</a:t>
            </a:r>
            <a:endParaRPr lang="en-GB" sz="1600">
              <a:solidFill>
                <a:schemeClr val="bg1"/>
              </a:solidFill>
              <a:effectLst/>
              <a:latin typeface="Raleway" pitchFamily="2" charset="0"/>
              <a:ea typeface="Calibri" panose="020F0502020204030204" pitchFamily="34" charset="0"/>
              <a:cs typeface="Times New Roman" panose="02020603050405020304" pitchFamily="18" charset="0"/>
            </a:endParaRPr>
          </a:p>
        </p:txBody>
      </p:sp>
      <p:sp>
        <p:nvSpPr>
          <p:cNvPr id="24" name="TextBox 14"/>
          <p:cNvSpPr txBox="1"/>
          <p:nvPr/>
        </p:nvSpPr>
        <p:spPr>
          <a:xfrm>
            <a:off x="1941532" y="1623933"/>
            <a:ext cx="2138327" cy="1464184"/>
          </a:xfrm>
          <a:prstGeom prst="rect">
            <a:avLst/>
          </a:prstGeom>
          <a:noFill/>
        </p:spPr>
        <p:txBody>
          <a:bodyPr wrap="square" lIns="91440" tIns="45720" rIns="91440" bIns="45720" rtlCol="0" anchor="t">
            <a:noAutofit/>
          </a:bodyPr>
          <a:lstStyle/>
          <a:p>
            <a:pPr algn="ctr">
              <a:lnSpc>
                <a:spcPct val="107000"/>
              </a:lnSpc>
              <a:spcAft>
                <a:spcPts val="0"/>
              </a:spcAft>
            </a:pPr>
            <a:r>
              <a:rPr lang="en-GB" sz="1600">
                <a:solidFill>
                  <a:schemeClr val="bg1"/>
                </a:solidFill>
                <a:latin typeface="Raleway" pitchFamily="2" charset="0"/>
                <a:ea typeface="Calibri" panose="020F0502020204030204" pitchFamily="34" charset="0"/>
                <a:cs typeface="Times New Roman" panose="02020603050405020304" pitchFamily="18" charset="0"/>
              </a:rPr>
              <a:t>Young people’s emotional wellbeing and mental health advice and support. </a:t>
            </a:r>
          </a:p>
          <a:p>
            <a:pPr algn="ctr">
              <a:lnSpc>
                <a:spcPct val="107000"/>
              </a:lnSpc>
              <a:spcAft>
                <a:spcPts val="0"/>
              </a:spcAft>
            </a:pPr>
            <a:r>
              <a:rPr lang="en-GB" sz="1600">
                <a:solidFill>
                  <a:schemeClr val="bg1"/>
                </a:solidFill>
                <a:latin typeface="Raleway" pitchFamily="2" charset="0"/>
                <a:ea typeface="Calibri" panose="020F0502020204030204" pitchFamily="34" charset="0"/>
                <a:cs typeface="Times New Roman" panose="02020603050405020304" pitchFamily="18" charset="0"/>
              </a:rPr>
              <a:t>Parent helpline.</a:t>
            </a:r>
          </a:p>
        </p:txBody>
      </p:sp>
      <p:sp>
        <p:nvSpPr>
          <p:cNvPr id="25" name="TextBox 14"/>
          <p:cNvSpPr txBox="1"/>
          <p:nvPr/>
        </p:nvSpPr>
        <p:spPr>
          <a:xfrm>
            <a:off x="5950824" y="297002"/>
            <a:ext cx="1818920" cy="1425362"/>
          </a:xfrm>
          <a:prstGeom prst="rect">
            <a:avLst/>
          </a:prstGeom>
          <a:noFill/>
        </p:spPr>
        <p:txBody>
          <a:bodyPr wrap="square" lIns="91440" tIns="45720" rIns="91440" bIns="45720" rtlCol="0" anchor="t">
            <a:noAutofit/>
          </a:bodyPr>
          <a:lstStyle/>
          <a:p>
            <a:pPr algn="ctr">
              <a:lnSpc>
                <a:spcPct val="107000"/>
              </a:lnSpc>
              <a:spcAft>
                <a:spcPts val="0"/>
              </a:spcAft>
            </a:pPr>
            <a:r>
              <a:rPr lang="en-GB" sz="1600">
                <a:solidFill>
                  <a:schemeClr val="bg1"/>
                </a:solidFill>
                <a:latin typeface="Raleway"/>
                <a:ea typeface="Calibri"/>
                <a:cs typeface="Times New Roman"/>
              </a:rPr>
              <a:t>Mental health information and support and Helpline (</a:t>
            </a:r>
            <a:r>
              <a:rPr lang="en-GB" sz="1600" err="1">
                <a:solidFill>
                  <a:schemeClr val="bg1"/>
                </a:solidFill>
                <a:latin typeface="Raleway"/>
                <a:ea typeface="Calibri"/>
                <a:cs typeface="Times New Roman"/>
              </a:rPr>
              <a:t>Mindline</a:t>
            </a:r>
            <a:r>
              <a:rPr lang="en-GB" sz="1600">
                <a:solidFill>
                  <a:schemeClr val="bg1"/>
                </a:solidFill>
                <a:latin typeface="Raleway"/>
                <a:ea typeface="Calibri"/>
                <a:cs typeface="Times New Roman"/>
              </a:rPr>
              <a:t>)</a:t>
            </a:r>
          </a:p>
        </p:txBody>
      </p:sp>
      <p:sp>
        <p:nvSpPr>
          <p:cNvPr id="27" name="TextBox 14"/>
          <p:cNvSpPr txBox="1"/>
          <p:nvPr/>
        </p:nvSpPr>
        <p:spPr>
          <a:xfrm>
            <a:off x="5814898" y="3088117"/>
            <a:ext cx="2090771" cy="1262468"/>
          </a:xfrm>
          <a:prstGeom prst="rect">
            <a:avLst/>
          </a:prstGeom>
          <a:noFill/>
        </p:spPr>
        <p:txBody>
          <a:bodyPr wrap="square" lIns="91440" tIns="45720" rIns="91440" bIns="45720" rtlCol="0" anchor="t">
            <a:noAutofit/>
          </a:bodyPr>
          <a:lstStyle/>
          <a:p>
            <a:pPr algn="ctr">
              <a:lnSpc>
                <a:spcPct val="107000"/>
              </a:lnSpc>
              <a:spcAft>
                <a:spcPts val="0"/>
              </a:spcAft>
            </a:pPr>
            <a:r>
              <a:rPr lang="en-GB" sz="1600">
                <a:solidFill>
                  <a:schemeClr val="bg1"/>
                </a:solidFill>
                <a:latin typeface="Raleway"/>
                <a:ea typeface="Calibri"/>
                <a:cs typeface="Times New Roman"/>
              </a:rPr>
              <a:t>Free e-learning resources. Support children and young peoples emotional and mental wellbeing</a:t>
            </a:r>
          </a:p>
        </p:txBody>
      </p:sp>
      <p:pic>
        <p:nvPicPr>
          <p:cNvPr id="13" name="Picture 12"/>
          <p:cNvPicPr>
            <a:picLocks noChangeAspect="1"/>
          </p:cNvPicPr>
          <p:nvPr/>
        </p:nvPicPr>
        <p:blipFill rotWithShape="1">
          <a:blip r:embed="rId11"/>
          <a:srcRect l="13835" t="7968" r="7583" b="30098"/>
          <a:stretch/>
        </p:blipFill>
        <p:spPr>
          <a:xfrm>
            <a:off x="221880" y="3505111"/>
            <a:ext cx="1765152" cy="529545"/>
          </a:xfrm>
          <a:prstGeom prst="rect">
            <a:avLst/>
          </a:prstGeom>
        </p:spPr>
      </p:pic>
      <p:sp>
        <p:nvSpPr>
          <p:cNvPr id="14" name="TextBox 10"/>
          <p:cNvSpPr txBox="1"/>
          <p:nvPr/>
        </p:nvSpPr>
        <p:spPr>
          <a:xfrm>
            <a:off x="1941532" y="3356068"/>
            <a:ext cx="2090771" cy="1115919"/>
          </a:xfrm>
          <a:prstGeom prst="rect">
            <a:avLst/>
          </a:prstGeom>
          <a:noFill/>
        </p:spPr>
        <p:txBody>
          <a:bodyPr wrap="square" rtlCol="0">
            <a:noAutofit/>
          </a:bodyPr>
          <a:lstStyle/>
          <a:p>
            <a:pPr algn="ctr">
              <a:lnSpc>
                <a:spcPct val="110000"/>
              </a:lnSpc>
              <a:spcAft>
                <a:spcPts val="800"/>
              </a:spcAft>
            </a:pPr>
            <a:r>
              <a:rPr lang="en-GB" sz="1600" kern="1200">
                <a:solidFill>
                  <a:schemeClr val="bg1"/>
                </a:solidFill>
                <a:effectLst/>
                <a:latin typeface="Raleway" pitchFamily="2" charset="0"/>
                <a:ea typeface="Calibri" panose="020F0502020204030204" pitchFamily="34" charset="0"/>
                <a:cs typeface="Times New Roman" panose="02020603050405020304" pitchFamily="18" charset="0"/>
              </a:rPr>
              <a:t>Mental health resources for parents and young people</a:t>
            </a:r>
            <a:endParaRPr lang="en-GB" sz="1600">
              <a:solidFill>
                <a:schemeClr val="bg1"/>
              </a:solidFill>
              <a:effectLst/>
              <a:latin typeface="Raleway" pitchFamily="2" charset="0"/>
              <a:ea typeface="Calibri" panose="020F0502020204030204" pitchFamily="34" charset="0"/>
              <a:cs typeface="Times New Roman" panose="02020603050405020304" pitchFamily="18" charset="0"/>
            </a:endParaRPr>
          </a:p>
        </p:txBody>
      </p:sp>
      <p:pic>
        <p:nvPicPr>
          <p:cNvPr id="16" name="Picture 15"/>
          <p:cNvPicPr>
            <a:picLocks noChangeAspect="1"/>
          </p:cNvPicPr>
          <p:nvPr/>
        </p:nvPicPr>
        <p:blipFill rotWithShape="1">
          <a:blip r:embed="rId12"/>
          <a:srcRect l="2354" t="5014" r="75309" b="9104"/>
          <a:stretch/>
        </p:blipFill>
        <p:spPr>
          <a:xfrm>
            <a:off x="460375" y="4471987"/>
            <a:ext cx="1123321" cy="1213196"/>
          </a:xfrm>
          <a:prstGeom prst="rect">
            <a:avLst/>
          </a:prstGeom>
        </p:spPr>
      </p:pic>
      <p:pic>
        <p:nvPicPr>
          <p:cNvPr id="17"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229171" y="3486497"/>
            <a:ext cx="1459461" cy="4657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TextBox 14"/>
          <p:cNvSpPr txBox="1"/>
          <p:nvPr/>
        </p:nvSpPr>
        <p:spPr>
          <a:xfrm>
            <a:off x="6001973" y="1820295"/>
            <a:ext cx="1716619" cy="527826"/>
          </a:xfrm>
          <a:prstGeom prst="rect">
            <a:avLst/>
          </a:prstGeom>
          <a:noFill/>
        </p:spPr>
        <p:txBody>
          <a:bodyPr wrap="square" lIns="91440" tIns="45720" rIns="91440" bIns="45720" rtlCol="0" anchor="t">
            <a:noAutofit/>
          </a:bodyPr>
          <a:lstStyle/>
          <a:p>
            <a:pPr algn="ctr">
              <a:lnSpc>
                <a:spcPct val="107000"/>
              </a:lnSpc>
              <a:spcAft>
                <a:spcPts val="0"/>
              </a:spcAft>
            </a:pPr>
            <a:r>
              <a:rPr lang="en-GB" sz="1600">
                <a:solidFill>
                  <a:schemeClr val="bg1"/>
                </a:solidFill>
                <a:latin typeface="Raleway" pitchFamily="2" charset="0"/>
                <a:ea typeface="Calibri" panose="020F0502020204030204" pitchFamily="34" charset="0"/>
                <a:cs typeface="Times New Roman" panose="02020603050405020304" pitchFamily="18" charset="0"/>
              </a:rPr>
              <a:t>Support for families to improve sleep</a:t>
            </a:r>
          </a:p>
        </p:txBody>
      </p:sp>
      <p:sp>
        <p:nvSpPr>
          <p:cNvPr id="22" name="TextBox 14"/>
          <p:cNvSpPr txBox="1"/>
          <p:nvPr/>
        </p:nvSpPr>
        <p:spPr>
          <a:xfrm>
            <a:off x="1638401" y="5016557"/>
            <a:ext cx="2507554" cy="425468"/>
          </a:xfrm>
          <a:prstGeom prst="rect">
            <a:avLst/>
          </a:prstGeom>
          <a:noFill/>
        </p:spPr>
        <p:txBody>
          <a:bodyPr wrap="square" rtlCol="0">
            <a:noAutofit/>
          </a:bodyPr>
          <a:lstStyle/>
          <a:p>
            <a:pPr algn="ctr">
              <a:lnSpc>
                <a:spcPct val="107000"/>
              </a:lnSpc>
              <a:spcAft>
                <a:spcPts val="0"/>
              </a:spcAft>
            </a:pPr>
            <a:r>
              <a:rPr lang="en-GB" sz="1600">
                <a:solidFill>
                  <a:schemeClr val="bg1"/>
                </a:solidFill>
                <a:latin typeface="Raleway" pitchFamily="2" charset="0"/>
                <a:ea typeface="Calibri" panose="020F0502020204030204" pitchFamily="34" charset="0"/>
                <a:cs typeface="Times New Roman" panose="02020603050405020304" pitchFamily="18" charset="0"/>
              </a:rPr>
              <a:t>Cypsomersethealth.org</a:t>
            </a:r>
          </a:p>
        </p:txBody>
      </p:sp>
      <p:sp>
        <p:nvSpPr>
          <p:cNvPr id="23" name="TextBox 14"/>
          <p:cNvSpPr txBox="1"/>
          <p:nvPr/>
        </p:nvSpPr>
        <p:spPr>
          <a:xfrm>
            <a:off x="5457659" y="4775983"/>
            <a:ext cx="2819351" cy="978906"/>
          </a:xfrm>
          <a:prstGeom prst="rect">
            <a:avLst/>
          </a:prstGeom>
          <a:noFill/>
        </p:spPr>
        <p:txBody>
          <a:bodyPr wrap="square" lIns="91440" tIns="45720" rIns="91440" bIns="45720" rtlCol="0" anchor="t">
            <a:noAutofit/>
          </a:bodyPr>
          <a:lstStyle/>
          <a:p>
            <a:pPr algn="ctr">
              <a:lnSpc>
                <a:spcPct val="107000"/>
              </a:lnSpc>
              <a:spcAft>
                <a:spcPts val="0"/>
              </a:spcAft>
            </a:pPr>
            <a:r>
              <a:rPr lang="en-GB" sz="1600">
                <a:solidFill>
                  <a:schemeClr val="bg1"/>
                </a:solidFill>
                <a:latin typeface="Raleway" pitchFamily="2" charset="0"/>
                <a:ea typeface="Calibri" panose="020F0502020204030204" pitchFamily="34" charset="0"/>
                <a:cs typeface="Times New Roman" panose="02020603050405020304" pitchFamily="18" charset="0"/>
              </a:rPr>
              <a:t>Charliewaller.org</a:t>
            </a:r>
          </a:p>
          <a:p>
            <a:pPr algn="ctr">
              <a:lnSpc>
                <a:spcPct val="107000"/>
              </a:lnSpc>
            </a:pPr>
            <a:r>
              <a:rPr lang="en-GB" sz="1600">
                <a:solidFill>
                  <a:schemeClr val="bg1"/>
                </a:solidFill>
                <a:latin typeface="Raleway" pitchFamily="2" charset="0"/>
                <a:ea typeface="Calibri" panose="020F0502020204030204" pitchFamily="34" charset="0"/>
                <a:cs typeface="Times New Roman" panose="02020603050405020304" pitchFamily="18" charset="0"/>
              </a:rPr>
              <a:t>Resources and advice on anxiety, depression and more.</a:t>
            </a:r>
          </a:p>
        </p:txBody>
      </p:sp>
      <p:sp>
        <p:nvSpPr>
          <p:cNvPr id="3" name="AutoShape 2" descr="Parent Zone - YouTub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8" descr="Logo, company name&#10;&#10;Description automatically generated">
            <a:extLst>
              <a:ext uri="{FF2B5EF4-FFF2-40B4-BE49-F238E27FC236}">
                <a16:creationId xmlns:a16="http://schemas.microsoft.com/office/drawing/2014/main" id="{43EA0D3B-09E3-0A34-56F8-C40F3FEFC3B4}"/>
              </a:ext>
            </a:extLst>
          </p:cNvPr>
          <p:cNvPicPr>
            <a:picLocks noChangeAspect="1"/>
          </p:cNvPicPr>
          <p:nvPr/>
        </p:nvPicPr>
        <p:blipFill>
          <a:blip r:embed="rId14"/>
          <a:stretch>
            <a:fillRect/>
          </a:stretch>
        </p:blipFill>
        <p:spPr>
          <a:xfrm>
            <a:off x="4300355" y="4722075"/>
            <a:ext cx="1259996" cy="1051704"/>
          </a:xfrm>
          <a:prstGeom prst="rect">
            <a:avLst/>
          </a:prstGeom>
        </p:spPr>
      </p:pic>
      <p:pic>
        <p:nvPicPr>
          <p:cNvPr id="10" name="Picture 9" descr="Tellmi">
            <a:hlinkClick r:id="rId15"/>
            <a:extLst>
              <a:ext uri="{FF2B5EF4-FFF2-40B4-BE49-F238E27FC236}">
                <a16:creationId xmlns:a16="http://schemas.microsoft.com/office/drawing/2014/main" id="{6946B5F0-6BEE-D6EB-DF5D-63885A03CE56}"/>
              </a:ext>
            </a:extLst>
          </p:cNvPr>
          <p:cNvPicPr>
            <a:picLocks noChangeAspect="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8277010" y="836068"/>
            <a:ext cx="984227" cy="984227"/>
          </a:xfrm>
          <a:prstGeom prst="rect">
            <a:avLst/>
          </a:prstGeom>
          <a:noFill/>
          <a:ln>
            <a:noFill/>
          </a:ln>
        </p:spPr>
      </p:pic>
      <p:sp>
        <p:nvSpPr>
          <p:cNvPr id="11" name="TextBox 14">
            <a:extLst>
              <a:ext uri="{FF2B5EF4-FFF2-40B4-BE49-F238E27FC236}">
                <a16:creationId xmlns:a16="http://schemas.microsoft.com/office/drawing/2014/main" id="{61B56551-0BA0-A294-A95A-D5168755A43A}"/>
              </a:ext>
            </a:extLst>
          </p:cNvPr>
          <p:cNvSpPr txBox="1"/>
          <p:nvPr/>
        </p:nvSpPr>
        <p:spPr>
          <a:xfrm>
            <a:off x="9467217" y="481857"/>
            <a:ext cx="2254485" cy="527826"/>
          </a:xfrm>
          <a:prstGeom prst="rect">
            <a:avLst/>
          </a:prstGeom>
          <a:noFill/>
        </p:spPr>
        <p:txBody>
          <a:bodyPr wrap="square" lIns="91440" tIns="45720" rIns="91440" bIns="45720" rtlCol="0" anchor="t">
            <a:noAutofit/>
          </a:bodyPr>
          <a:lstStyle/>
          <a:p>
            <a:pPr algn="ctr">
              <a:lnSpc>
                <a:spcPct val="107000"/>
              </a:lnSpc>
              <a:spcAft>
                <a:spcPts val="0"/>
              </a:spcAft>
            </a:pPr>
            <a:r>
              <a:rPr lang="en-GB" sz="1600">
                <a:solidFill>
                  <a:schemeClr val="bg1"/>
                </a:solidFill>
                <a:latin typeface="Raleway" pitchFamily="2" charset="0"/>
                <a:ea typeface="Calibri" panose="020F0502020204030204" pitchFamily="34" charset="0"/>
                <a:cs typeface="Times New Roman" panose="02020603050405020304" pitchFamily="18" charset="0"/>
              </a:rPr>
              <a:t>‘Tell Mi’ App – Peer, and Specialist Support –  Fully moderated  and SFT Commissioned - Online community, open counselling and integrated signposting</a:t>
            </a:r>
          </a:p>
        </p:txBody>
      </p:sp>
      <p:sp>
        <p:nvSpPr>
          <p:cNvPr id="26" name="TextBox 14">
            <a:extLst>
              <a:ext uri="{FF2B5EF4-FFF2-40B4-BE49-F238E27FC236}">
                <a16:creationId xmlns:a16="http://schemas.microsoft.com/office/drawing/2014/main" id="{0DEE5D5A-F567-D517-E2B1-7E53950C3111}"/>
              </a:ext>
            </a:extLst>
          </p:cNvPr>
          <p:cNvSpPr txBox="1"/>
          <p:nvPr/>
        </p:nvSpPr>
        <p:spPr>
          <a:xfrm>
            <a:off x="9696446" y="3650114"/>
            <a:ext cx="2143615" cy="527826"/>
          </a:xfrm>
          <a:prstGeom prst="rect">
            <a:avLst/>
          </a:prstGeom>
          <a:noFill/>
        </p:spPr>
        <p:txBody>
          <a:bodyPr wrap="square" lIns="91440" tIns="45720" rIns="91440" bIns="45720" rtlCol="0" anchor="t">
            <a:noAutofit/>
          </a:bodyPr>
          <a:lstStyle/>
          <a:p>
            <a:pPr algn="ctr">
              <a:lnSpc>
                <a:spcPct val="107000"/>
              </a:lnSpc>
              <a:spcAft>
                <a:spcPts val="0"/>
              </a:spcAft>
            </a:pPr>
            <a:r>
              <a:rPr lang="en-GB" sz="1600">
                <a:solidFill>
                  <a:schemeClr val="bg1"/>
                </a:solidFill>
                <a:latin typeface="Raleway" pitchFamily="2" charset="0"/>
                <a:ea typeface="Calibri" panose="020F0502020204030204" pitchFamily="34" charset="0"/>
                <a:cs typeface="Times New Roman" panose="02020603050405020304" pitchFamily="18" charset="0"/>
              </a:rPr>
              <a:t>1:1 Low Intensity Cognitive Behavioural Therapy</a:t>
            </a:r>
          </a:p>
        </p:txBody>
      </p:sp>
      <p:pic>
        <p:nvPicPr>
          <p:cNvPr id="4" name="Picture 3">
            <a:extLst>
              <a:ext uri="{FF2B5EF4-FFF2-40B4-BE49-F238E27FC236}">
                <a16:creationId xmlns:a16="http://schemas.microsoft.com/office/drawing/2014/main" id="{D4E78978-7751-F13B-9786-44BF3BAA93E8}"/>
              </a:ext>
            </a:extLst>
          </p:cNvPr>
          <p:cNvPicPr>
            <a:picLocks noChangeAspect="1"/>
          </p:cNvPicPr>
          <p:nvPr/>
        </p:nvPicPr>
        <p:blipFill>
          <a:blip r:embed="rId17"/>
          <a:stretch>
            <a:fillRect/>
          </a:stretch>
        </p:blipFill>
        <p:spPr>
          <a:xfrm>
            <a:off x="8255099" y="3667175"/>
            <a:ext cx="1411254" cy="804812"/>
          </a:xfrm>
          <a:prstGeom prst="rect">
            <a:avLst/>
          </a:prstGeom>
        </p:spPr>
      </p:pic>
    </p:spTree>
    <p:extLst>
      <p:ext uri="{BB962C8B-B14F-4D97-AF65-F5344CB8AC3E}">
        <p14:creationId xmlns:p14="http://schemas.microsoft.com/office/powerpoint/2010/main" val="31209417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20C5B-9DDA-4137-B310-928BF0461C73}"/>
              </a:ext>
            </a:extLst>
          </p:cNvPr>
          <p:cNvSpPr>
            <a:spLocks noGrp="1"/>
          </p:cNvSpPr>
          <p:nvPr>
            <p:ph type="title"/>
          </p:nvPr>
        </p:nvSpPr>
        <p:spPr>
          <a:xfrm>
            <a:off x="162838" y="127583"/>
            <a:ext cx="8791576" cy="1120341"/>
          </a:xfrm>
        </p:spPr>
        <p:txBody>
          <a:bodyPr>
            <a:normAutofit fontScale="90000"/>
          </a:bodyPr>
          <a:lstStyle/>
          <a:p>
            <a:r>
              <a:rPr lang="en-GB" sz="3200" b="1" dirty="0">
                <a:latin typeface="Calibri" panose="020F0502020204030204" pitchFamily="34" charset="0"/>
                <a:cs typeface="Calibri" panose="020F0502020204030204" pitchFamily="34" charset="0"/>
              </a:rPr>
              <a:t>End</a:t>
            </a:r>
            <a:br>
              <a:rPr lang="en-GB" sz="3200" dirty="0">
                <a:latin typeface="Calibri" panose="020F0502020204030204" pitchFamily="34" charset="0"/>
                <a:cs typeface="Calibri" panose="020F0502020204030204" pitchFamily="34" charset="0"/>
              </a:rPr>
            </a:br>
            <a:br>
              <a:rPr lang="en-GB" sz="3200" dirty="0">
                <a:latin typeface="Calibri" panose="020F0502020204030204" pitchFamily="34" charset="0"/>
                <a:cs typeface="Calibri" panose="020F0502020204030204" pitchFamily="34" charset="0"/>
              </a:rPr>
            </a:br>
            <a:r>
              <a:rPr lang="en-GB" sz="3200" dirty="0">
                <a:latin typeface="Calibri" panose="020F0502020204030204" pitchFamily="34" charset="0"/>
                <a:cs typeface="Calibri" panose="020F0502020204030204" pitchFamily="34" charset="0"/>
              </a:rPr>
              <a:t>Additional optional slides for questions:</a:t>
            </a:r>
          </a:p>
        </p:txBody>
      </p:sp>
    </p:spTree>
    <p:extLst>
      <p:ext uri="{BB962C8B-B14F-4D97-AF65-F5344CB8AC3E}">
        <p14:creationId xmlns:p14="http://schemas.microsoft.com/office/powerpoint/2010/main" val="29327330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2143668-243A-4BA9-333B-50946876A68E}"/>
              </a:ext>
            </a:extLst>
          </p:cNvPr>
          <p:cNvSpPr>
            <a:spLocks noGrp="1"/>
          </p:cNvSpPr>
          <p:nvPr>
            <p:ph type="title"/>
          </p:nvPr>
        </p:nvSpPr>
        <p:spPr/>
        <p:txBody>
          <a:bodyPr/>
          <a:lstStyle/>
          <a:p>
            <a:r>
              <a:rPr lang="en-GB"/>
              <a:t>Boost self esteem</a:t>
            </a:r>
          </a:p>
        </p:txBody>
      </p:sp>
      <p:pic>
        <p:nvPicPr>
          <p:cNvPr id="5" name="Picture 2" descr="4 Frustrating Traits Your Teens SHOULD Have | All Pro Dad">
            <a:extLst>
              <a:ext uri="{FF2B5EF4-FFF2-40B4-BE49-F238E27FC236}">
                <a16:creationId xmlns:a16="http://schemas.microsoft.com/office/drawing/2014/main" id="{51747FD5-F9BD-8C48-4EF5-7BCF2CC2FF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044" y="1743883"/>
            <a:ext cx="6114762" cy="382615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0A85F45E-8485-2042-116A-1D646CE7C7B9}"/>
              </a:ext>
            </a:extLst>
          </p:cNvPr>
          <p:cNvSpPr txBox="1"/>
          <p:nvPr/>
        </p:nvSpPr>
        <p:spPr>
          <a:xfrm>
            <a:off x="6790560" y="2376939"/>
            <a:ext cx="5201874" cy="3724096"/>
          </a:xfrm>
          <a:prstGeom prst="rect">
            <a:avLst/>
          </a:prstGeom>
          <a:noFill/>
        </p:spPr>
        <p:txBody>
          <a:bodyPr wrap="square" rtlCol="0">
            <a:spAutoFit/>
          </a:bodyPr>
          <a:lstStyle/>
          <a:p>
            <a:pPr marL="342900" indent="-342900">
              <a:spcBef>
                <a:spcPts val="600"/>
              </a:spcBef>
              <a:spcAft>
                <a:spcPts val="600"/>
              </a:spcAft>
              <a:buFont typeface="Arial" panose="020B0604020202020204" pitchFamily="34" charset="0"/>
              <a:buChar char="•"/>
            </a:pPr>
            <a:r>
              <a:rPr kumimoji="0" lang="en-GB" sz="2400" b="0" i="0" u="none" strike="noStrike" kern="1200" cap="none" spc="0" normalizeH="0" baseline="0" noProof="0">
                <a:ln>
                  <a:noFill/>
                </a:ln>
                <a:solidFill>
                  <a:schemeClr val="tx1"/>
                </a:solidFill>
                <a:effectLst/>
                <a:uLnTx/>
                <a:uFillTx/>
                <a:latin typeface="Raleway" pitchFamily="2" charset="0"/>
                <a:cs typeface="Calibri" panose="020F0502020204030204" pitchFamily="34" charset="0"/>
              </a:rPr>
              <a:t>Remind your child what you love</a:t>
            </a:r>
            <a:r>
              <a:rPr kumimoji="0" lang="en-GB" sz="2400" b="0" i="0" u="none" strike="noStrike" kern="1200" cap="none" spc="0" normalizeH="0" noProof="0">
                <a:ln>
                  <a:noFill/>
                </a:ln>
                <a:solidFill>
                  <a:schemeClr val="tx1"/>
                </a:solidFill>
                <a:effectLst/>
                <a:uLnTx/>
                <a:uFillTx/>
                <a:latin typeface="Raleway" pitchFamily="2" charset="0"/>
                <a:cs typeface="Calibri" panose="020F0502020204030204" pitchFamily="34" charset="0"/>
              </a:rPr>
              <a:t> about them</a:t>
            </a:r>
          </a:p>
          <a:p>
            <a:pPr marL="342900" indent="-342900">
              <a:spcBef>
                <a:spcPts val="600"/>
              </a:spcBef>
              <a:spcAft>
                <a:spcPts val="600"/>
              </a:spcAft>
              <a:buFont typeface="Arial" panose="020B0604020202020204" pitchFamily="34" charset="0"/>
              <a:buChar char="•"/>
            </a:pPr>
            <a:r>
              <a:rPr kumimoji="0" lang="en-GB" sz="2400" b="0" i="0" u="none" strike="noStrike" kern="1200" cap="none" spc="0" normalizeH="0" baseline="0" noProof="0">
                <a:ln>
                  <a:noFill/>
                </a:ln>
                <a:solidFill>
                  <a:schemeClr val="tx1"/>
                </a:solidFill>
                <a:effectLst/>
                <a:uLnTx/>
                <a:uFillTx/>
                <a:latin typeface="Raleway" pitchFamily="2" charset="0"/>
                <a:cs typeface="Calibri" panose="020F0502020204030204" pitchFamily="34" charset="0"/>
              </a:rPr>
              <a:t>Increase avenues</a:t>
            </a:r>
            <a:r>
              <a:rPr kumimoji="0" lang="en-GB" sz="2400" b="0" i="0" u="none" strike="noStrike" kern="1200" cap="none" spc="0" normalizeH="0" noProof="0">
                <a:ln>
                  <a:noFill/>
                </a:ln>
                <a:solidFill>
                  <a:schemeClr val="tx1"/>
                </a:solidFill>
                <a:effectLst/>
                <a:uLnTx/>
                <a:uFillTx/>
                <a:latin typeface="Raleway" pitchFamily="2" charset="0"/>
                <a:cs typeface="Calibri" panose="020F0502020204030204" pitchFamily="34" charset="0"/>
              </a:rPr>
              <a:t> to gain self-esteem</a:t>
            </a:r>
          </a:p>
          <a:p>
            <a:pPr marL="342900" indent="-342900">
              <a:spcBef>
                <a:spcPts val="600"/>
              </a:spcBef>
              <a:spcAft>
                <a:spcPts val="600"/>
              </a:spcAft>
              <a:buFont typeface="Arial" panose="020B0604020202020204" pitchFamily="34" charset="0"/>
              <a:buChar char="•"/>
            </a:pPr>
            <a:r>
              <a:rPr kumimoji="0" lang="en-GB" sz="2400" b="0" i="0" u="none" strike="noStrike" kern="1200" cap="none" spc="0" normalizeH="0" baseline="0" noProof="0">
                <a:ln>
                  <a:noFill/>
                </a:ln>
                <a:solidFill>
                  <a:schemeClr val="tx1"/>
                </a:solidFill>
                <a:effectLst/>
                <a:uLnTx/>
                <a:uFillTx/>
                <a:latin typeface="Raleway" pitchFamily="2" charset="0"/>
                <a:cs typeface="Calibri" panose="020F0502020204030204" pitchFamily="34" charset="0"/>
              </a:rPr>
              <a:t>Notice the good</a:t>
            </a:r>
          </a:p>
          <a:p>
            <a:pPr>
              <a:spcBef>
                <a:spcPts val="600"/>
              </a:spcBef>
              <a:spcAft>
                <a:spcPts val="600"/>
              </a:spcAft>
            </a:pPr>
            <a:endParaRPr kumimoji="0" lang="en-GB" sz="2400" b="0" i="0" u="none" strike="noStrike" kern="1200" cap="none" spc="0" normalizeH="0" baseline="0" noProof="0">
              <a:ln>
                <a:noFill/>
              </a:ln>
              <a:solidFill>
                <a:schemeClr val="tx1"/>
              </a:solidFill>
              <a:effectLst/>
              <a:uLnTx/>
              <a:uFillTx/>
              <a:latin typeface="Calibri Light" panose="020F0302020204030204"/>
              <a:ea typeface="+mn-ea"/>
              <a:cs typeface="+mn-cs"/>
            </a:endParaRPr>
          </a:p>
          <a:p>
            <a:pPr>
              <a:spcBef>
                <a:spcPts val="600"/>
              </a:spcBef>
              <a:spcAft>
                <a:spcPts val="600"/>
              </a:spcAft>
            </a:pPr>
            <a:endParaRPr kumimoji="0" lang="en-GB" sz="2400" b="0" i="0" u="none" strike="noStrike" kern="1200" cap="none" spc="0" normalizeH="0" baseline="0" noProof="0">
              <a:ln>
                <a:noFill/>
              </a:ln>
              <a:solidFill>
                <a:schemeClr val="tx1"/>
              </a:solidFill>
              <a:effectLst/>
              <a:uLnTx/>
              <a:uFillTx/>
              <a:latin typeface="Calibri" panose="020F0502020204030204" pitchFamily="34" charset="0"/>
              <a:cs typeface="Calibri" panose="020F0502020204030204" pitchFamily="34" charset="0"/>
            </a:endParaRPr>
          </a:p>
          <a:p>
            <a:pPr>
              <a:spcBef>
                <a:spcPts val="600"/>
              </a:spcBef>
              <a:spcAft>
                <a:spcPts val="600"/>
              </a:spcAft>
            </a:pPr>
            <a:endParaRPr lang="en-GB"/>
          </a:p>
        </p:txBody>
      </p:sp>
    </p:spTree>
    <p:extLst>
      <p:ext uri="{BB962C8B-B14F-4D97-AF65-F5344CB8AC3E}">
        <p14:creationId xmlns:p14="http://schemas.microsoft.com/office/powerpoint/2010/main" val="19619828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2143668-243A-4BA9-333B-50946876A68E}"/>
              </a:ext>
            </a:extLst>
          </p:cNvPr>
          <p:cNvSpPr>
            <a:spLocks noGrp="1"/>
          </p:cNvSpPr>
          <p:nvPr>
            <p:ph type="title"/>
          </p:nvPr>
        </p:nvSpPr>
        <p:spPr/>
        <p:txBody>
          <a:bodyPr/>
          <a:lstStyle/>
          <a:p>
            <a:r>
              <a:rPr lang="en-GB"/>
              <a:t>Get moving </a:t>
            </a:r>
          </a:p>
        </p:txBody>
      </p:sp>
      <p:pic>
        <p:nvPicPr>
          <p:cNvPr id="2" name="Picture 2" descr="The Biophilic Mind: A Walk in the Park to Reduce Rumination | Phipps  Conservatory and Botanical Gardens | Pittsburgh PA">
            <a:extLst>
              <a:ext uri="{FF2B5EF4-FFF2-40B4-BE49-F238E27FC236}">
                <a16:creationId xmlns:a16="http://schemas.microsoft.com/office/drawing/2014/main" id="{89F6759C-C2F1-145E-F173-3AC5429388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194" y="1714500"/>
            <a:ext cx="6089265" cy="3428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4690D67-8976-CB6B-BB77-FDED279E0A58}"/>
              </a:ext>
            </a:extLst>
          </p:cNvPr>
          <p:cNvSpPr txBox="1"/>
          <p:nvPr/>
        </p:nvSpPr>
        <p:spPr>
          <a:xfrm>
            <a:off x="6753498" y="2182415"/>
            <a:ext cx="5190308" cy="2816156"/>
          </a:xfrm>
          <a:prstGeom prst="rect">
            <a:avLst/>
          </a:prstGeom>
          <a:noFill/>
        </p:spPr>
        <p:txBody>
          <a:bodyPr wrap="square" rtlCol="0">
            <a:spAutoFit/>
          </a:bodyPr>
          <a:lstStyle/>
          <a:p>
            <a:pPr marL="342900" indent="-342900">
              <a:spcBef>
                <a:spcPts val="600"/>
              </a:spcBef>
              <a:spcAft>
                <a:spcPts val="600"/>
              </a:spcAft>
              <a:buFont typeface="Arial" panose="020B0604020202020204" pitchFamily="34" charset="0"/>
              <a:buChar char="•"/>
            </a:pPr>
            <a:r>
              <a:rPr kumimoji="0" lang="en-GB" sz="2400" b="0" i="0" u="none" strike="noStrike" kern="1200" cap="none" spc="0" normalizeH="0" baseline="0" noProof="0">
                <a:ln>
                  <a:noFill/>
                </a:ln>
                <a:effectLst/>
                <a:uLnTx/>
                <a:uFillTx/>
                <a:latin typeface="Raleway" pitchFamily="2" charset="0"/>
                <a:cs typeface="Calibri" panose="020F0502020204030204" pitchFamily="34" charset="0"/>
              </a:rPr>
              <a:t>Physical Activity reduces the risk of mental health problems such as anxiety or low mood</a:t>
            </a:r>
          </a:p>
          <a:p>
            <a:pPr marL="342900" indent="-342900">
              <a:spcBef>
                <a:spcPts val="600"/>
              </a:spcBef>
              <a:spcAft>
                <a:spcPts val="600"/>
              </a:spcAft>
              <a:buFont typeface="Arial" panose="020B0604020202020204" pitchFamily="34" charset="0"/>
              <a:buChar char="•"/>
            </a:pPr>
            <a:r>
              <a:rPr kumimoji="0" lang="en-GB" sz="2400" b="0" i="0" u="none" strike="noStrike" kern="1200" cap="none" spc="0" normalizeH="0" baseline="0" noProof="0">
                <a:ln>
                  <a:noFill/>
                </a:ln>
                <a:effectLst/>
                <a:uLnTx/>
                <a:uFillTx/>
                <a:latin typeface="Raleway" pitchFamily="2" charset="0"/>
                <a:cs typeface="Calibri" panose="020F0502020204030204" pitchFamily="34" charset="0"/>
              </a:rPr>
              <a:t>Exercising outdoors can reduce feelings of anger and fatigue</a:t>
            </a:r>
          </a:p>
          <a:p>
            <a:endParaRPr kumimoji="0" lang="en-GB" sz="2400" b="0" i="0" u="none" strike="noStrike" kern="1200" cap="none" spc="0" normalizeH="0" baseline="0" noProof="0">
              <a:ln>
                <a:noFill/>
              </a:ln>
              <a:effectLst/>
              <a:uLnTx/>
              <a:uFillTx/>
              <a:latin typeface="Calibri" panose="020F0502020204030204" pitchFamily="34" charset="0"/>
              <a:cs typeface="Calibri" panose="020F0502020204030204" pitchFamily="34" charset="0"/>
            </a:endParaRPr>
          </a:p>
          <a:p>
            <a:endParaRPr lang="en-GB"/>
          </a:p>
        </p:txBody>
      </p:sp>
    </p:spTree>
    <p:extLst>
      <p:ext uri="{BB962C8B-B14F-4D97-AF65-F5344CB8AC3E}">
        <p14:creationId xmlns:p14="http://schemas.microsoft.com/office/powerpoint/2010/main" val="3785632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BB1A42A-DFEE-66CD-6848-6524AEC869CC}"/>
              </a:ext>
            </a:extLst>
          </p:cNvPr>
          <p:cNvSpPr>
            <a:spLocks noGrp="1"/>
          </p:cNvSpPr>
          <p:nvPr>
            <p:ph type="title"/>
          </p:nvPr>
        </p:nvSpPr>
        <p:spPr/>
        <p:txBody>
          <a:bodyPr/>
          <a:lstStyle/>
          <a:p>
            <a:r>
              <a:rPr lang="en-GB"/>
              <a:t>Improving sleep </a:t>
            </a:r>
          </a:p>
        </p:txBody>
      </p:sp>
      <p:pic>
        <p:nvPicPr>
          <p:cNvPr id="6" name="Content Placeholder 3">
            <a:extLst>
              <a:ext uri="{FF2B5EF4-FFF2-40B4-BE49-F238E27FC236}">
                <a16:creationId xmlns:a16="http://schemas.microsoft.com/office/drawing/2014/main" id="{AB580211-35BE-AA1C-023C-7ABE1236B4DA}"/>
              </a:ext>
            </a:extLst>
          </p:cNvPr>
          <p:cNvPicPr>
            <a:picLocks noChangeAspect="1"/>
          </p:cNvPicPr>
          <p:nvPr/>
        </p:nvPicPr>
        <p:blipFill rotWithShape="1">
          <a:blip r:embed="rId3"/>
          <a:srcRect l="20357" t="24652" r="21652" b="11048"/>
          <a:stretch/>
        </p:blipFill>
        <p:spPr>
          <a:xfrm>
            <a:off x="1455603" y="2935310"/>
            <a:ext cx="4571223" cy="2851035"/>
          </a:xfrm>
          <a:prstGeom prst="rect">
            <a:avLst/>
          </a:prstGeom>
        </p:spPr>
      </p:pic>
      <p:pic>
        <p:nvPicPr>
          <p:cNvPr id="7" name="Picture 6">
            <a:extLst>
              <a:ext uri="{FF2B5EF4-FFF2-40B4-BE49-F238E27FC236}">
                <a16:creationId xmlns:a16="http://schemas.microsoft.com/office/drawing/2014/main" id="{966D9F40-D787-5BE6-64A4-EBD87D348631}"/>
              </a:ext>
            </a:extLst>
          </p:cNvPr>
          <p:cNvPicPr>
            <a:picLocks noChangeAspect="1"/>
          </p:cNvPicPr>
          <p:nvPr/>
        </p:nvPicPr>
        <p:blipFill>
          <a:blip r:embed="rId4"/>
          <a:stretch>
            <a:fillRect/>
          </a:stretch>
        </p:blipFill>
        <p:spPr>
          <a:xfrm>
            <a:off x="10623291" y="4445620"/>
            <a:ext cx="1127561" cy="1127561"/>
          </a:xfrm>
          <a:prstGeom prst="rect">
            <a:avLst/>
          </a:prstGeom>
        </p:spPr>
      </p:pic>
      <p:sp>
        <p:nvSpPr>
          <p:cNvPr id="8" name="TextBox 7">
            <a:extLst>
              <a:ext uri="{FF2B5EF4-FFF2-40B4-BE49-F238E27FC236}">
                <a16:creationId xmlns:a16="http://schemas.microsoft.com/office/drawing/2014/main" id="{5E3B15A6-9718-22BB-9F5B-43A58C3F82F8}"/>
              </a:ext>
            </a:extLst>
          </p:cNvPr>
          <p:cNvSpPr txBox="1"/>
          <p:nvPr/>
        </p:nvSpPr>
        <p:spPr>
          <a:xfrm>
            <a:off x="514690" y="1204571"/>
            <a:ext cx="6453051" cy="1846659"/>
          </a:xfrm>
          <a:prstGeom prst="rect">
            <a:avLst/>
          </a:prstGeom>
          <a:noFill/>
        </p:spPr>
        <p:txBody>
          <a:bodyPr wrap="square" rtlCol="0">
            <a:spAutoFit/>
          </a:bodyPr>
          <a:lstStyle/>
          <a:p>
            <a:pPr marL="342900" indent="-342900">
              <a:buFont typeface="Arial" panose="020B0604020202020204" pitchFamily="34" charset="0"/>
              <a:buChar char="•"/>
            </a:pPr>
            <a:r>
              <a:rPr kumimoji="0" lang="en-GB" sz="2400" b="0" i="0" u="none" strike="noStrike" kern="1200" cap="none" spc="0" normalizeH="0" baseline="0" noProof="0">
                <a:ln>
                  <a:noFill/>
                </a:ln>
                <a:effectLst/>
                <a:uLnTx/>
                <a:uFillTx/>
                <a:latin typeface="Calibri" panose="020F0502020204030204" pitchFamily="34" charset="0"/>
                <a:cs typeface="Calibri" panose="020F0502020204030204" pitchFamily="34" charset="0"/>
              </a:rPr>
              <a:t>68% of teenagers don’t get enough sleep</a:t>
            </a:r>
          </a:p>
          <a:p>
            <a:pPr marL="342900" indent="-342900">
              <a:buFont typeface="Arial" panose="020B0604020202020204" pitchFamily="34" charset="0"/>
              <a:buChar char="•"/>
            </a:pPr>
            <a:endParaRPr kumimoji="0" lang="en-GB" sz="2400" b="0" i="0" u="none" strike="noStrike" kern="1200" cap="none" spc="0" normalizeH="0" baseline="0" noProof="0">
              <a:ln>
                <a:noFill/>
              </a:ln>
              <a:effectLst/>
              <a:uLnTx/>
              <a:uFillTx/>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kumimoji="0" lang="en-GB" sz="2400" b="0" i="0" u="none" strike="noStrike" kern="1200" cap="none" spc="0" normalizeH="0" baseline="0" noProof="0">
                <a:ln>
                  <a:noFill/>
                </a:ln>
                <a:effectLst/>
                <a:uLnTx/>
                <a:uFillTx/>
                <a:latin typeface="Calibri" panose="020F0502020204030204" pitchFamily="34" charset="0"/>
                <a:cs typeface="Calibri" panose="020F0502020204030204" pitchFamily="34" charset="0"/>
              </a:rPr>
              <a:t>Much more likely to experience low mood, anxiety and be irritable</a:t>
            </a:r>
          </a:p>
          <a:p>
            <a:endParaRPr lang="en-GB"/>
          </a:p>
        </p:txBody>
      </p:sp>
      <p:sp>
        <p:nvSpPr>
          <p:cNvPr id="9" name="TextBox 8">
            <a:extLst>
              <a:ext uri="{FF2B5EF4-FFF2-40B4-BE49-F238E27FC236}">
                <a16:creationId xmlns:a16="http://schemas.microsoft.com/office/drawing/2014/main" id="{11CEC7FF-90EF-27FE-1C04-AF2B4D327C41}"/>
              </a:ext>
            </a:extLst>
          </p:cNvPr>
          <p:cNvSpPr txBox="1"/>
          <p:nvPr/>
        </p:nvSpPr>
        <p:spPr>
          <a:xfrm>
            <a:off x="7508713" y="1805002"/>
            <a:ext cx="4079190" cy="3431709"/>
          </a:xfrm>
          <a:prstGeom prst="rect">
            <a:avLst/>
          </a:prstGeom>
          <a:noFill/>
        </p:spPr>
        <p:txBody>
          <a:bodyPr wrap="square" rtlCol="0">
            <a:spAutoFit/>
          </a:bodyPr>
          <a:lstStyle/>
          <a:p>
            <a:pPr marL="285750" marR="0" lvl="0" indent="-285750" defTabSz="4572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2400" b="0" i="0" u="none" strike="noStrike" kern="1200" cap="none" spc="0" normalizeH="0" baseline="0" noProof="0">
                <a:ln>
                  <a:noFill/>
                </a:ln>
                <a:effectLst/>
                <a:uLnTx/>
                <a:uFillTx/>
                <a:latin typeface="Calibri" panose="020F0502020204030204" pitchFamily="34" charset="0"/>
                <a:cs typeface="Calibri" panose="020F0502020204030204" pitchFamily="34" charset="0"/>
              </a:rPr>
              <a:t>Natural light</a:t>
            </a:r>
          </a:p>
          <a:p>
            <a:pPr marL="285750" marR="0" lvl="0" indent="-285750" defTabSz="4572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2400">
                <a:latin typeface="Calibri" panose="020F0502020204030204" pitchFamily="34" charset="0"/>
                <a:cs typeface="Calibri" panose="020F0502020204030204" pitchFamily="34" charset="0"/>
              </a:rPr>
              <a:t>Routine</a:t>
            </a:r>
          </a:p>
          <a:p>
            <a:pPr marL="285750" marR="0" lvl="0" indent="-285750" defTabSz="4572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2400" b="0" i="0" u="none" strike="noStrike" kern="1200" cap="none" spc="0" normalizeH="0" baseline="0" noProof="0">
                <a:ln>
                  <a:noFill/>
                </a:ln>
                <a:effectLst/>
                <a:uLnTx/>
                <a:uFillTx/>
                <a:latin typeface="Calibri" panose="020F0502020204030204" pitchFamily="34" charset="0"/>
                <a:cs typeface="Calibri" panose="020F0502020204030204" pitchFamily="34" charset="0"/>
              </a:rPr>
              <a:t>Devices</a:t>
            </a:r>
          </a:p>
          <a:p>
            <a:pPr marL="285750" marR="0" lvl="0" indent="-285750" defTabSz="4572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2400">
                <a:latin typeface="Calibri" panose="020F0502020204030204" pitchFamily="34" charset="0"/>
                <a:cs typeface="Calibri" panose="020F0502020204030204" pitchFamily="34" charset="0"/>
              </a:rPr>
              <a:t>Sleep environment</a:t>
            </a:r>
            <a:endParaRPr kumimoji="0" lang="en-GB" sz="2400" b="0" i="0" u="none" strike="noStrike" kern="1200" cap="none" spc="0" normalizeH="0" baseline="0" noProof="0">
              <a:ln>
                <a:noFill/>
              </a:ln>
              <a:effectLst/>
              <a:uLnTx/>
              <a:uFillTx/>
              <a:latin typeface="Calibri" panose="020F0502020204030204" pitchFamily="34" charset="0"/>
              <a:cs typeface="Calibri" panose="020F0502020204030204" pitchFamily="34" charset="0"/>
            </a:endParaRPr>
          </a:p>
          <a:p>
            <a:pPr marL="285750" marR="0" lvl="0" indent="-285750" defTabSz="4572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2400" b="0" i="0" u="none" strike="noStrike" kern="1200" cap="none" spc="0" normalizeH="0" baseline="0" noProof="0">
                <a:ln>
                  <a:noFill/>
                </a:ln>
                <a:effectLst/>
                <a:uLnTx/>
                <a:uFillTx/>
                <a:latin typeface="Calibri" panose="020F0502020204030204" pitchFamily="34" charset="0"/>
                <a:cs typeface="Calibri" panose="020F0502020204030204" pitchFamily="34" charset="0"/>
              </a:rPr>
              <a:t>Exercise</a:t>
            </a:r>
          </a:p>
          <a:p>
            <a:pPr marL="285750" marR="0" lvl="0" indent="-285750" defTabSz="4572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2400">
                <a:latin typeface="Calibri" panose="020F0502020204030204" pitchFamily="34" charset="0"/>
                <a:cs typeface="Calibri" panose="020F0502020204030204" pitchFamily="34" charset="0"/>
              </a:rPr>
              <a:t>Avoid caffeine</a:t>
            </a:r>
            <a:endParaRPr kumimoji="0" lang="en-GB" sz="2400" b="0" i="0" u="none" strike="noStrike" kern="1200" cap="none" spc="0" normalizeH="0" baseline="0" noProof="0">
              <a:ln>
                <a:noFill/>
              </a:ln>
              <a:effectLst/>
              <a:uLnTx/>
              <a:uFillTx/>
              <a:latin typeface="Calibri" panose="020F0502020204030204" pitchFamily="34" charset="0"/>
              <a:cs typeface="Calibri" panose="020F0502020204030204" pitchFamily="34" charset="0"/>
            </a:endParaRPr>
          </a:p>
          <a:p>
            <a:endParaRPr lang="en-GB"/>
          </a:p>
        </p:txBody>
      </p:sp>
    </p:spTree>
    <p:extLst>
      <p:ext uri="{BB962C8B-B14F-4D97-AF65-F5344CB8AC3E}">
        <p14:creationId xmlns:p14="http://schemas.microsoft.com/office/powerpoint/2010/main" val="32632246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22CF4-C0B4-141C-6946-AB34E9F453CB}"/>
              </a:ext>
            </a:extLst>
          </p:cNvPr>
          <p:cNvSpPr>
            <a:spLocks noGrp="1"/>
          </p:cNvSpPr>
          <p:nvPr>
            <p:ph type="title"/>
          </p:nvPr>
        </p:nvSpPr>
        <p:spPr/>
        <p:txBody>
          <a:bodyPr/>
          <a:lstStyle/>
          <a:p>
            <a:r>
              <a:rPr lang="en-GB"/>
              <a:t>Role Modelling</a:t>
            </a:r>
          </a:p>
        </p:txBody>
      </p:sp>
      <p:pic>
        <p:nvPicPr>
          <p:cNvPr id="4" name="Content Placeholder 8">
            <a:extLst>
              <a:ext uri="{FF2B5EF4-FFF2-40B4-BE49-F238E27FC236}">
                <a16:creationId xmlns:a16="http://schemas.microsoft.com/office/drawing/2014/main" id="{849E371C-E156-A6C4-F5A7-B264E6D72D83}"/>
              </a:ext>
            </a:extLst>
          </p:cNvPr>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t="28038" b="27321"/>
          <a:stretch/>
        </p:blipFill>
        <p:spPr>
          <a:xfrm>
            <a:off x="3883068" y="1257301"/>
            <a:ext cx="4985359" cy="4572975"/>
          </a:xfrm>
          <a:prstGeom prst="rect">
            <a:avLst/>
          </a:prstGeom>
        </p:spPr>
      </p:pic>
    </p:spTree>
    <p:extLst>
      <p:ext uri="{BB962C8B-B14F-4D97-AF65-F5344CB8AC3E}">
        <p14:creationId xmlns:p14="http://schemas.microsoft.com/office/powerpoint/2010/main" val="36508127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8B5CC-DF47-53D8-7FDB-BEAF1C45EF3A}"/>
              </a:ext>
            </a:extLst>
          </p:cNvPr>
          <p:cNvSpPr>
            <a:spLocks noGrp="1"/>
          </p:cNvSpPr>
          <p:nvPr>
            <p:ph type="title"/>
          </p:nvPr>
        </p:nvSpPr>
        <p:spPr/>
        <p:txBody>
          <a:bodyPr/>
          <a:lstStyle/>
          <a:p>
            <a:r>
              <a:rPr lang="en-GB"/>
              <a:t>Managing BIG feelings</a:t>
            </a:r>
          </a:p>
        </p:txBody>
      </p:sp>
      <p:grpSp>
        <p:nvGrpSpPr>
          <p:cNvPr id="4" name="Group 3">
            <a:extLst>
              <a:ext uri="{FF2B5EF4-FFF2-40B4-BE49-F238E27FC236}">
                <a16:creationId xmlns:a16="http://schemas.microsoft.com/office/drawing/2014/main" id="{887A0A43-D27D-7441-EF44-367CE6345A3D}"/>
              </a:ext>
            </a:extLst>
          </p:cNvPr>
          <p:cNvGrpSpPr/>
          <p:nvPr/>
        </p:nvGrpSpPr>
        <p:grpSpPr>
          <a:xfrm>
            <a:off x="1366161" y="1322518"/>
            <a:ext cx="1120136" cy="4215015"/>
            <a:chOff x="1011841" y="908720"/>
            <a:chExt cx="1140688" cy="4969954"/>
          </a:xfrm>
        </p:grpSpPr>
        <p:grpSp>
          <p:nvGrpSpPr>
            <p:cNvPr id="5" name="Group 4">
              <a:extLst>
                <a:ext uri="{FF2B5EF4-FFF2-40B4-BE49-F238E27FC236}">
                  <a16:creationId xmlns:a16="http://schemas.microsoft.com/office/drawing/2014/main" id="{A57F0024-8689-62AF-61EF-689C72450C47}"/>
                </a:ext>
              </a:extLst>
            </p:cNvPr>
            <p:cNvGrpSpPr/>
            <p:nvPr/>
          </p:nvGrpSpPr>
          <p:grpSpPr>
            <a:xfrm>
              <a:off x="1011841" y="908720"/>
              <a:ext cx="1140688" cy="4969954"/>
              <a:chOff x="1442111" y="1556792"/>
              <a:chExt cx="1008113" cy="4759956"/>
            </a:xfrm>
          </p:grpSpPr>
          <p:grpSp>
            <p:nvGrpSpPr>
              <p:cNvPr id="7" name="Group 6">
                <a:extLst>
                  <a:ext uri="{FF2B5EF4-FFF2-40B4-BE49-F238E27FC236}">
                    <a16:creationId xmlns:a16="http://schemas.microsoft.com/office/drawing/2014/main" id="{B3CEE0ED-4D27-AEBD-281A-5F608E21D25F}"/>
                  </a:ext>
                </a:extLst>
              </p:cNvPr>
              <p:cNvGrpSpPr/>
              <p:nvPr/>
            </p:nvGrpSpPr>
            <p:grpSpPr>
              <a:xfrm>
                <a:off x="1442111" y="1556792"/>
                <a:ext cx="1008113" cy="4759956"/>
                <a:chOff x="8184231" y="1124744"/>
                <a:chExt cx="1008113" cy="4759956"/>
              </a:xfrm>
            </p:grpSpPr>
            <p:sp>
              <p:nvSpPr>
                <p:cNvPr id="9" name="Rounded Rectangle 5">
                  <a:extLst>
                    <a:ext uri="{FF2B5EF4-FFF2-40B4-BE49-F238E27FC236}">
                      <a16:creationId xmlns:a16="http://schemas.microsoft.com/office/drawing/2014/main" id="{D16B90FE-57FD-7AFD-FA2D-62B96BAB0CD5}"/>
                    </a:ext>
                  </a:extLst>
                </p:cNvPr>
                <p:cNvSpPr/>
                <p:nvPr/>
              </p:nvSpPr>
              <p:spPr>
                <a:xfrm>
                  <a:off x="8400256" y="1412776"/>
                  <a:ext cx="576064" cy="3456384"/>
                </a:xfrm>
                <a:prstGeom prst="round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D73B6010-50E0-A76F-0EBC-AB886336F4BA}"/>
                    </a:ext>
                  </a:extLst>
                </p:cNvPr>
                <p:cNvSpPr/>
                <p:nvPr/>
              </p:nvSpPr>
              <p:spPr>
                <a:xfrm>
                  <a:off x="8184231" y="4732572"/>
                  <a:ext cx="1008113" cy="1152128"/>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2D050"/>
                    </a:solidFill>
                  </a:endParaRPr>
                </a:p>
              </p:txBody>
            </p:sp>
            <p:sp>
              <p:nvSpPr>
                <p:cNvPr id="11" name="Oval 10">
                  <a:extLst>
                    <a:ext uri="{FF2B5EF4-FFF2-40B4-BE49-F238E27FC236}">
                      <a16:creationId xmlns:a16="http://schemas.microsoft.com/office/drawing/2014/main" id="{32B189AE-47B0-5F45-C433-0527D3A64DFE}"/>
                    </a:ext>
                  </a:extLst>
                </p:cNvPr>
                <p:cNvSpPr/>
                <p:nvPr/>
              </p:nvSpPr>
              <p:spPr>
                <a:xfrm>
                  <a:off x="8400256" y="1124744"/>
                  <a:ext cx="576064" cy="64807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 name="Rectangle 7">
                <a:extLst>
                  <a:ext uri="{FF2B5EF4-FFF2-40B4-BE49-F238E27FC236}">
                    <a16:creationId xmlns:a16="http://schemas.microsoft.com/office/drawing/2014/main" id="{93E2D88B-AB53-1F02-09D9-08B7A48C2521}"/>
                  </a:ext>
                </a:extLst>
              </p:cNvPr>
              <p:cNvSpPr/>
              <p:nvPr/>
            </p:nvSpPr>
            <p:spPr>
              <a:xfrm>
                <a:off x="1658136" y="1909731"/>
                <a:ext cx="576064" cy="108722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 name="Rectangle 5">
              <a:extLst>
                <a:ext uri="{FF2B5EF4-FFF2-40B4-BE49-F238E27FC236}">
                  <a16:creationId xmlns:a16="http://schemas.microsoft.com/office/drawing/2014/main" id="{97ACF207-D110-27CF-7A34-F06083FD6FD0}"/>
                </a:ext>
              </a:extLst>
            </p:cNvPr>
            <p:cNvSpPr/>
            <p:nvPr/>
          </p:nvSpPr>
          <p:spPr>
            <a:xfrm>
              <a:off x="1256275" y="4149080"/>
              <a:ext cx="651821" cy="71130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TextBox 11">
            <a:extLst>
              <a:ext uri="{FF2B5EF4-FFF2-40B4-BE49-F238E27FC236}">
                <a16:creationId xmlns:a16="http://schemas.microsoft.com/office/drawing/2014/main" id="{584A96CB-5CCD-8197-2409-5855DB6A0296}"/>
              </a:ext>
            </a:extLst>
          </p:cNvPr>
          <p:cNvSpPr txBox="1"/>
          <p:nvPr/>
        </p:nvSpPr>
        <p:spPr>
          <a:xfrm>
            <a:off x="2486297" y="4596944"/>
            <a:ext cx="7158560" cy="461665"/>
          </a:xfrm>
          <a:prstGeom prst="rect">
            <a:avLst/>
          </a:prstGeom>
          <a:noFill/>
        </p:spPr>
        <p:txBody>
          <a:bodyPr wrap="square" rtlCol="0">
            <a:spAutoFit/>
          </a:bodyPr>
          <a:lstStyle/>
          <a:p>
            <a:pPr algn="ctr"/>
            <a:r>
              <a:rPr lang="en-GB" sz="2400">
                <a:latin typeface="Calibri" panose="020F0502020204030204" pitchFamily="34" charset="0"/>
                <a:cs typeface="Calibri" panose="020F0502020204030204" pitchFamily="34" charset="0"/>
              </a:rPr>
              <a:t>I’m calm and able to reflect. I’m ready to talk now.</a:t>
            </a:r>
          </a:p>
        </p:txBody>
      </p:sp>
      <p:sp>
        <p:nvSpPr>
          <p:cNvPr id="13" name="TextBox 12">
            <a:extLst>
              <a:ext uri="{FF2B5EF4-FFF2-40B4-BE49-F238E27FC236}">
                <a16:creationId xmlns:a16="http://schemas.microsoft.com/office/drawing/2014/main" id="{AEC0EBC2-F279-19B0-701E-19D6F6C75615}"/>
              </a:ext>
            </a:extLst>
          </p:cNvPr>
          <p:cNvSpPr txBox="1"/>
          <p:nvPr/>
        </p:nvSpPr>
        <p:spPr>
          <a:xfrm>
            <a:off x="2547143" y="3107916"/>
            <a:ext cx="7784753" cy="461665"/>
          </a:xfrm>
          <a:prstGeom prst="rect">
            <a:avLst/>
          </a:prstGeom>
          <a:noFill/>
        </p:spPr>
        <p:txBody>
          <a:bodyPr wrap="square" rtlCol="0">
            <a:spAutoFit/>
          </a:bodyPr>
          <a:lstStyle/>
          <a:p>
            <a:pPr algn="ctr"/>
            <a:r>
              <a:rPr lang="en-GB" sz="2400" b="1">
                <a:latin typeface="Calibri" panose="020F0502020204030204" pitchFamily="34" charset="0"/>
                <a:cs typeface="Calibri" panose="020F0502020204030204" pitchFamily="34" charset="0"/>
              </a:rPr>
              <a:t>I’m feeling a bit overwhelmed. I’m not ready to talk yet.</a:t>
            </a:r>
          </a:p>
        </p:txBody>
      </p:sp>
      <p:sp>
        <p:nvSpPr>
          <p:cNvPr id="14" name="TextBox 13">
            <a:extLst>
              <a:ext uri="{FF2B5EF4-FFF2-40B4-BE49-F238E27FC236}">
                <a16:creationId xmlns:a16="http://schemas.microsoft.com/office/drawing/2014/main" id="{9E97D601-5A8A-2253-4E73-62E2F9A81E7E}"/>
              </a:ext>
            </a:extLst>
          </p:cNvPr>
          <p:cNvSpPr txBox="1"/>
          <p:nvPr/>
        </p:nvSpPr>
        <p:spPr>
          <a:xfrm>
            <a:off x="2783632" y="1757513"/>
            <a:ext cx="7300894" cy="461665"/>
          </a:xfrm>
          <a:prstGeom prst="rect">
            <a:avLst/>
          </a:prstGeom>
          <a:noFill/>
        </p:spPr>
        <p:txBody>
          <a:bodyPr wrap="square" rtlCol="0">
            <a:spAutoFit/>
          </a:bodyPr>
          <a:lstStyle/>
          <a:p>
            <a:r>
              <a:rPr lang="en-GB" sz="2400">
                <a:latin typeface="Calibri" panose="020F0502020204030204" pitchFamily="34" charset="0"/>
                <a:cs typeface="Calibri" panose="020F0502020204030204" pitchFamily="34" charset="0"/>
              </a:rPr>
              <a:t>Don’t talk to me! I can’t think straight right now.</a:t>
            </a:r>
          </a:p>
        </p:txBody>
      </p:sp>
    </p:spTree>
    <p:extLst>
      <p:ext uri="{BB962C8B-B14F-4D97-AF65-F5344CB8AC3E}">
        <p14:creationId xmlns:p14="http://schemas.microsoft.com/office/powerpoint/2010/main" val="444549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8" descr="Diagram&#10;&#10;Description automatically generated">
            <a:extLst>
              <a:ext uri="{FF2B5EF4-FFF2-40B4-BE49-F238E27FC236}">
                <a16:creationId xmlns:a16="http://schemas.microsoft.com/office/drawing/2014/main" id="{9B06CE44-3384-CC88-31EF-54D518D2D3F5}"/>
              </a:ext>
            </a:extLst>
          </p:cNvPr>
          <p:cNvPicPr>
            <a:picLocks noGrp="1" noChangeAspect="1"/>
          </p:cNvPicPr>
          <p:nvPr>
            <p:ph sz="half" idx="2"/>
          </p:nvPr>
        </p:nvPicPr>
        <p:blipFill>
          <a:blip r:embed="rId3"/>
          <a:stretch>
            <a:fillRect/>
          </a:stretch>
        </p:blipFill>
        <p:spPr>
          <a:xfrm>
            <a:off x="3486150" y="334004"/>
            <a:ext cx="5219700" cy="5198115"/>
          </a:xfrm>
        </p:spPr>
      </p:pic>
    </p:spTree>
    <p:extLst>
      <p:ext uri="{BB962C8B-B14F-4D97-AF65-F5344CB8AC3E}">
        <p14:creationId xmlns:p14="http://schemas.microsoft.com/office/powerpoint/2010/main" val="20397348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372FD-AE1D-189A-C74C-44E08BAC37D9}"/>
              </a:ext>
            </a:extLst>
          </p:cNvPr>
          <p:cNvSpPr>
            <a:spLocks noGrp="1"/>
          </p:cNvSpPr>
          <p:nvPr>
            <p:ph type="title"/>
          </p:nvPr>
        </p:nvSpPr>
        <p:spPr/>
        <p:txBody>
          <a:bodyPr/>
          <a:lstStyle/>
          <a:p>
            <a:r>
              <a:rPr lang="en-GB"/>
              <a:t>Empathy vs Sympathy</a:t>
            </a:r>
          </a:p>
        </p:txBody>
      </p:sp>
      <p:pic>
        <p:nvPicPr>
          <p:cNvPr id="4" name="Picture 4" descr="Diagram&#10;&#10;Description automatically generated">
            <a:extLst>
              <a:ext uri="{FF2B5EF4-FFF2-40B4-BE49-F238E27FC236}">
                <a16:creationId xmlns:a16="http://schemas.microsoft.com/office/drawing/2014/main" id="{8310913B-32F7-23BE-2325-9D3CA61189A1}"/>
              </a:ext>
            </a:extLst>
          </p:cNvPr>
          <p:cNvPicPr>
            <a:picLocks noGrp="1" noChangeAspect="1"/>
          </p:cNvPicPr>
          <p:nvPr>
            <p:ph idx="1"/>
          </p:nvPr>
        </p:nvPicPr>
        <p:blipFill>
          <a:blip r:embed="rId3"/>
          <a:stretch>
            <a:fillRect/>
          </a:stretch>
        </p:blipFill>
        <p:spPr>
          <a:xfrm>
            <a:off x="2014903" y="1344983"/>
            <a:ext cx="8162193" cy="4351337"/>
          </a:xfrm>
          <a:prstGeom prst="rect">
            <a:avLst/>
          </a:prstGeom>
        </p:spPr>
      </p:pic>
    </p:spTree>
    <p:extLst>
      <p:ext uri="{BB962C8B-B14F-4D97-AF65-F5344CB8AC3E}">
        <p14:creationId xmlns:p14="http://schemas.microsoft.com/office/powerpoint/2010/main" val="19231282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Content Placeholder 7" descr="A picture containing text, clock&#10;&#10;Description automatically generated">
            <a:extLst>
              <a:ext uri="{FF2B5EF4-FFF2-40B4-BE49-F238E27FC236}">
                <a16:creationId xmlns:a16="http://schemas.microsoft.com/office/drawing/2014/main" id="{D39AF891-412C-62C7-8161-37B8600F8F35}"/>
              </a:ext>
            </a:extLst>
          </p:cNvPr>
          <p:cNvPicPr>
            <a:picLocks noGrp="1" noChangeAspect="1"/>
          </p:cNvPicPr>
          <p:nvPr>
            <p:ph sz="half" idx="1"/>
          </p:nvPr>
        </p:nvPicPr>
        <p:blipFill>
          <a:blip r:embed="rId3">
            <a:extLst>
              <a:ext uri="{BEBA8EAE-BF5A-486C-A8C5-ECC9F3942E4B}">
                <a14:imgProps xmlns:a14="http://schemas.microsoft.com/office/drawing/2010/main">
                  <a14:imgLayer r:embed="rId4">
                    <a14:imgEffect>
                      <a14:backgroundRemoval t="6272" b="89895" l="9921" r="89966">
                        <a14:foregroundMark x1="33145" y1="14286" x2="63360" y2="10337"/>
                        <a14:foregroundMark x1="59977" y1="6272" x2="49493" y2="7898"/>
                        <a14:foregroundMark x1="78354" y1="49593" x2="79256" y2="54820"/>
                        <a14:foregroundMark x1="45434" y1="7898" x2="39684" y2="9872"/>
                        <a14:foregroundMark x1="67418" y1="9059" x2="68095" y2="15215"/>
                      </a14:backgroundRemoval>
                    </a14:imgEffect>
                  </a14:imgLayer>
                </a14:imgProps>
              </a:ext>
            </a:extLst>
          </a:blip>
          <a:stretch>
            <a:fillRect/>
          </a:stretch>
        </p:blipFill>
        <p:spPr>
          <a:xfrm rot="1079500">
            <a:off x="2067194" y="-23324"/>
            <a:ext cx="7113150" cy="6904649"/>
          </a:xfrm>
          <a:prstGeom prst="rect">
            <a:avLst/>
          </a:prstGeom>
        </p:spPr>
      </p:pic>
      <p:sp>
        <p:nvSpPr>
          <p:cNvPr id="5" name="TextBox 4">
            <a:extLst>
              <a:ext uri="{FF2B5EF4-FFF2-40B4-BE49-F238E27FC236}">
                <a16:creationId xmlns:a16="http://schemas.microsoft.com/office/drawing/2014/main" id="{BFC77B42-8107-BCFC-C018-67621A05F55A}"/>
              </a:ext>
            </a:extLst>
          </p:cNvPr>
          <p:cNvSpPr txBox="1"/>
          <p:nvPr/>
        </p:nvSpPr>
        <p:spPr>
          <a:xfrm>
            <a:off x="8488016" y="3534842"/>
            <a:ext cx="3405809" cy="2308324"/>
          </a:xfrm>
          <a:prstGeom prst="rect">
            <a:avLst/>
          </a:prstGeom>
          <a:noFill/>
        </p:spPr>
        <p:txBody>
          <a:bodyPr wrap="square" rtlCol="0">
            <a:spAutoFit/>
          </a:bodyPr>
          <a:lstStyle/>
          <a:p>
            <a:r>
              <a:rPr lang="en-GB" dirty="0"/>
              <a:t>Feelings:</a:t>
            </a:r>
          </a:p>
          <a:p>
            <a:pPr marL="285750" indent="-285750">
              <a:buFont typeface="Arial" panose="020B0604020202020204" pitchFamily="34" charset="0"/>
              <a:buChar char="•"/>
            </a:pPr>
            <a:r>
              <a:rPr lang="en-GB" dirty="0">
                <a:solidFill>
                  <a:schemeClr val="bg1"/>
                </a:solidFill>
                <a:latin typeface="+mj-lt"/>
              </a:rPr>
              <a:t>Worried</a:t>
            </a:r>
          </a:p>
          <a:p>
            <a:pPr marL="285750" indent="-285750">
              <a:buFont typeface="Arial" panose="020B0604020202020204" pitchFamily="34" charset="0"/>
              <a:buChar char="•"/>
            </a:pPr>
            <a:r>
              <a:rPr lang="en-GB" dirty="0">
                <a:solidFill>
                  <a:schemeClr val="bg1"/>
                </a:solidFill>
                <a:latin typeface="+mj-lt"/>
              </a:rPr>
              <a:t>Upset</a:t>
            </a:r>
          </a:p>
          <a:p>
            <a:pPr marL="285750" indent="-285750">
              <a:buFont typeface="Arial" panose="020B0604020202020204" pitchFamily="34" charset="0"/>
              <a:buChar char="•"/>
            </a:pPr>
            <a:r>
              <a:rPr lang="en-GB" dirty="0">
                <a:solidFill>
                  <a:schemeClr val="bg1"/>
                </a:solidFill>
                <a:latin typeface="+mj-lt"/>
              </a:rPr>
              <a:t>Stressed</a:t>
            </a:r>
          </a:p>
          <a:p>
            <a:pPr marL="285750" indent="-285750">
              <a:buFont typeface="Arial" panose="020B0604020202020204" pitchFamily="34" charset="0"/>
              <a:buChar char="•"/>
            </a:pPr>
            <a:r>
              <a:rPr lang="en-GB" dirty="0">
                <a:solidFill>
                  <a:schemeClr val="bg1"/>
                </a:solidFill>
                <a:latin typeface="+mj-lt"/>
              </a:rPr>
              <a:t>Angry</a:t>
            </a:r>
          </a:p>
          <a:p>
            <a:pPr marL="285750" indent="-285750">
              <a:buFont typeface="Arial" panose="020B0604020202020204" pitchFamily="34" charset="0"/>
              <a:buChar char="•"/>
            </a:pPr>
            <a:r>
              <a:rPr lang="en-GB" dirty="0">
                <a:solidFill>
                  <a:schemeClr val="bg1"/>
                </a:solidFill>
                <a:latin typeface="+mj-lt"/>
              </a:rPr>
              <a:t>Numb</a:t>
            </a:r>
          </a:p>
          <a:p>
            <a:pPr marL="285750" indent="-285750">
              <a:buFont typeface="Arial" panose="020B0604020202020204" pitchFamily="34" charset="0"/>
              <a:buChar char="•"/>
            </a:pPr>
            <a:r>
              <a:rPr lang="en-GB" dirty="0">
                <a:solidFill>
                  <a:schemeClr val="bg1"/>
                </a:solidFill>
                <a:latin typeface="+mj-lt"/>
              </a:rPr>
              <a:t>Confused </a:t>
            </a:r>
          </a:p>
          <a:p>
            <a:pPr marL="285750" indent="-285750">
              <a:buFont typeface="Arial" panose="020B0604020202020204" pitchFamily="34" charset="0"/>
              <a:buChar char="•"/>
            </a:pPr>
            <a:r>
              <a:rPr lang="en-GB" dirty="0">
                <a:solidFill>
                  <a:schemeClr val="bg1"/>
                </a:solidFill>
                <a:latin typeface="+mj-lt"/>
              </a:rPr>
              <a:t>Irritable</a:t>
            </a:r>
            <a:endParaRPr lang="en-GB" dirty="0"/>
          </a:p>
        </p:txBody>
      </p:sp>
      <p:sp>
        <p:nvSpPr>
          <p:cNvPr id="6" name="TextBox 5">
            <a:extLst>
              <a:ext uri="{FF2B5EF4-FFF2-40B4-BE49-F238E27FC236}">
                <a16:creationId xmlns:a16="http://schemas.microsoft.com/office/drawing/2014/main" id="{89D59A4F-3256-7DDB-01A5-C408124C420B}"/>
              </a:ext>
            </a:extLst>
          </p:cNvPr>
          <p:cNvSpPr txBox="1"/>
          <p:nvPr/>
        </p:nvSpPr>
        <p:spPr>
          <a:xfrm>
            <a:off x="119058" y="3601824"/>
            <a:ext cx="3405809" cy="2308324"/>
          </a:xfrm>
          <a:prstGeom prst="rect">
            <a:avLst/>
          </a:prstGeom>
          <a:noFill/>
        </p:spPr>
        <p:txBody>
          <a:bodyPr wrap="square" rtlCol="0">
            <a:spAutoFit/>
          </a:bodyPr>
          <a:lstStyle/>
          <a:p>
            <a:r>
              <a:rPr lang="en-GB" dirty="0"/>
              <a:t>Bodily Sensations:</a:t>
            </a:r>
          </a:p>
          <a:p>
            <a:pPr marL="285750" indent="-285750">
              <a:buFont typeface="Arial" panose="020B0604020202020204" pitchFamily="34" charset="0"/>
              <a:buChar char="•"/>
            </a:pPr>
            <a:r>
              <a:rPr lang="en-GB" dirty="0">
                <a:solidFill>
                  <a:schemeClr val="bg1"/>
                </a:solidFill>
                <a:latin typeface="+mj-lt"/>
              </a:rPr>
              <a:t>Headaches</a:t>
            </a:r>
          </a:p>
          <a:p>
            <a:pPr marL="285750" indent="-285750">
              <a:buFont typeface="Arial" panose="020B0604020202020204" pitchFamily="34" charset="0"/>
              <a:buChar char="•"/>
            </a:pPr>
            <a:r>
              <a:rPr lang="en-GB" dirty="0">
                <a:solidFill>
                  <a:schemeClr val="bg1"/>
                </a:solidFill>
                <a:latin typeface="+mj-lt"/>
              </a:rPr>
              <a:t>Tummy aches</a:t>
            </a:r>
          </a:p>
          <a:p>
            <a:pPr marL="285750" indent="-285750">
              <a:buFont typeface="Arial" panose="020B0604020202020204" pitchFamily="34" charset="0"/>
              <a:buChar char="•"/>
            </a:pPr>
            <a:r>
              <a:rPr lang="en-GB" dirty="0">
                <a:solidFill>
                  <a:schemeClr val="bg1"/>
                </a:solidFill>
                <a:latin typeface="+mj-lt"/>
              </a:rPr>
              <a:t>Sweaty palms</a:t>
            </a:r>
          </a:p>
          <a:p>
            <a:pPr marL="285750" indent="-285750">
              <a:buFont typeface="Arial" panose="020B0604020202020204" pitchFamily="34" charset="0"/>
              <a:buChar char="•"/>
            </a:pPr>
            <a:r>
              <a:rPr lang="en-GB" dirty="0">
                <a:solidFill>
                  <a:schemeClr val="bg1"/>
                </a:solidFill>
                <a:latin typeface="+mj-lt"/>
              </a:rPr>
              <a:t>Heart beating fast/hard</a:t>
            </a:r>
          </a:p>
          <a:p>
            <a:pPr marL="285750" indent="-285750">
              <a:buFont typeface="Arial" panose="020B0604020202020204" pitchFamily="34" charset="0"/>
              <a:buChar char="•"/>
            </a:pPr>
            <a:r>
              <a:rPr lang="en-GB" dirty="0">
                <a:solidFill>
                  <a:schemeClr val="bg1"/>
                </a:solidFill>
                <a:latin typeface="+mj-lt"/>
              </a:rPr>
              <a:t>Dry mouth</a:t>
            </a:r>
          </a:p>
          <a:p>
            <a:pPr marL="285750" indent="-285750">
              <a:buFont typeface="Arial" panose="020B0604020202020204" pitchFamily="34" charset="0"/>
              <a:buChar char="•"/>
            </a:pPr>
            <a:r>
              <a:rPr lang="en-GB" dirty="0">
                <a:solidFill>
                  <a:schemeClr val="bg1"/>
                </a:solidFill>
                <a:latin typeface="+mj-lt"/>
              </a:rPr>
              <a:t>Feeling sick</a:t>
            </a:r>
            <a:endParaRPr lang="en-GB" dirty="0"/>
          </a:p>
          <a:p>
            <a:endParaRPr lang="en-GB" dirty="0"/>
          </a:p>
        </p:txBody>
      </p:sp>
      <p:sp>
        <p:nvSpPr>
          <p:cNvPr id="7" name="TextBox 6">
            <a:extLst>
              <a:ext uri="{FF2B5EF4-FFF2-40B4-BE49-F238E27FC236}">
                <a16:creationId xmlns:a16="http://schemas.microsoft.com/office/drawing/2014/main" id="{C6E5953B-891D-7FC5-2D2F-C0F850011E10}"/>
              </a:ext>
            </a:extLst>
          </p:cNvPr>
          <p:cNvSpPr txBox="1"/>
          <p:nvPr/>
        </p:nvSpPr>
        <p:spPr>
          <a:xfrm>
            <a:off x="8488017" y="1398825"/>
            <a:ext cx="3405809" cy="2031325"/>
          </a:xfrm>
          <a:prstGeom prst="rect">
            <a:avLst/>
          </a:prstGeom>
          <a:noFill/>
        </p:spPr>
        <p:txBody>
          <a:bodyPr wrap="square" rtlCol="0">
            <a:spAutoFit/>
          </a:bodyPr>
          <a:lstStyle/>
          <a:p>
            <a:r>
              <a:rPr lang="en-GB" dirty="0"/>
              <a:t>Thoughts:</a:t>
            </a:r>
          </a:p>
          <a:p>
            <a:pPr marL="285750" indent="-285750">
              <a:buFont typeface="Arial" panose="020B0604020202020204" pitchFamily="34" charset="0"/>
              <a:buChar char="•"/>
            </a:pPr>
            <a:r>
              <a:rPr lang="en-GB" dirty="0">
                <a:solidFill>
                  <a:schemeClr val="bg1"/>
                </a:solidFill>
                <a:latin typeface="+mj-lt"/>
              </a:rPr>
              <a:t>Worries</a:t>
            </a:r>
          </a:p>
          <a:p>
            <a:pPr marL="285750" indent="-285750">
              <a:buFont typeface="Arial" panose="020B0604020202020204" pitchFamily="34" charset="0"/>
              <a:buChar char="•"/>
            </a:pPr>
            <a:r>
              <a:rPr lang="en-GB" dirty="0">
                <a:solidFill>
                  <a:schemeClr val="bg1"/>
                </a:solidFill>
                <a:latin typeface="+mj-lt"/>
              </a:rPr>
              <a:t>Negative thoughts about the anxiety</a:t>
            </a:r>
          </a:p>
          <a:p>
            <a:pPr marL="285750" indent="-285750">
              <a:buFont typeface="Arial" panose="020B0604020202020204" pitchFamily="34" charset="0"/>
              <a:buChar char="•"/>
            </a:pPr>
            <a:r>
              <a:rPr lang="en-GB" dirty="0">
                <a:solidFill>
                  <a:schemeClr val="bg1"/>
                </a:solidFill>
                <a:latin typeface="+mj-lt"/>
              </a:rPr>
              <a:t>About the ability to cope</a:t>
            </a:r>
          </a:p>
          <a:p>
            <a:pPr marL="285750" indent="-285750">
              <a:buFont typeface="Arial" panose="020B0604020202020204" pitchFamily="34" charset="0"/>
              <a:buChar char="•"/>
            </a:pPr>
            <a:r>
              <a:rPr lang="en-GB" dirty="0">
                <a:solidFill>
                  <a:schemeClr val="bg1"/>
                </a:solidFill>
                <a:latin typeface="+mj-lt"/>
              </a:rPr>
              <a:t>Other people’s perceptions. </a:t>
            </a:r>
          </a:p>
          <a:p>
            <a:endParaRPr lang="en-GB" dirty="0"/>
          </a:p>
        </p:txBody>
      </p:sp>
      <p:sp>
        <p:nvSpPr>
          <p:cNvPr id="9" name="TextBox 8">
            <a:extLst>
              <a:ext uri="{FF2B5EF4-FFF2-40B4-BE49-F238E27FC236}">
                <a16:creationId xmlns:a16="http://schemas.microsoft.com/office/drawing/2014/main" id="{95FA0910-5A7A-8E91-D9BE-54938D9C3058}"/>
              </a:ext>
            </a:extLst>
          </p:cNvPr>
          <p:cNvSpPr txBox="1"/>
          <p:nvPr/>
        </p:nvSpPr>
        <p:spPr>
          <a:xfrm>
            <a:off x="119057" y="198496"/>
            <a:ext cx="3405809" cy="3416320"/>
          </a:xfrm>
          <a:prstGeom prst="rect">
            <a:avLst/>
          </a:prstGeom>
          <a:noFill/>
        </p:spPr>
        <p:txBody>
          <a:bodyPr wrap="square" rtlCol="0">
            <a:spAutoFit/>
          </a:bodyPr>
          <a:lstStyle/>
          <a:p>
            <a:r>
              <a:rPr lang="en-GB" dirty="0"/>
              <a:t>Behaviours:</a:t>
            </a:r>
          </a:p>
          <a:p>
            <a:pPr marL="285750" indent="-285750">
              <a:buFont typeface="Arial" panose="020B0604020202020204" pitchFamily="34" charset="0"/>
              <a:buChar char="•"/>
            </a:pPr>
            <a:r>
              <a:rPr lang="en-GB" dirty="0">
                <a:solidFill>
                  <a:schemeClr val="bg1"/>
                </a:solidFill>
                <a:latin typeface="+mj-lt"/>
              </a:rPr>
              <a:t>Seeking reassurance </a:t>
            </a:r>
          </a:p>
          <a:p>
            <a:pPr marL="285750" indent="-285750">
              <a:buFont typeface="Arial" panose="020B0604020202020204" pitchFamily="34" charset="0"/>
              <a:buChar char="•"/>
            </a:pPr>
            <a:r>
              <a:rPr lang="en-GB" dirty="0">
                <a:solidFill>
                  <a:schemeClr val="bg1"/>
                </a:solidFill>
                <a:latin typeface="+mj-lt"/>
              </a:rPr>
              <a:t>Avoidance</a:t>
            </a:r>
          </a:p>
          <a:p>
            <a:pPr marL="285750" indent="-285750">
              <a:buFont typeface="Arial" panose="020B0604020202020204" pitchFamily="34" charset="0"/>
              <a:buChar char="•"/>
            </a:pPr>
            <a:r>
              <a:rPr lang="en-GB" dirty="0">
                <a:solidFill>
                  <a:schemeClr val="bg1"/>
                </a:solidFill>
                <a:latin typeface="+mj-lt"/>
              </a:rPr>
              <a:t>Being quiet/ withdrawn</a:t>
            </a:r>
          </a:p>
          <a:p>
            <a:pPr marL="285750" indent="-285750">
              <a:buFont typeface="Arial" panose="020B0604020202020204" pitchFamily="34" charset="0"/>
              <a:buChar char="•"/>
            </a:pPr>
            <a:r>
              <a:rPr lang="en-GB" dirty="0">
                <a:solidFill>
                  <a:schemeClr val="bg1"/>
                </a:solidFill>
                <a:latin typeface="+mj-lt"/>
              </a:rPr>
              <a:t>‘acting up’ – behaviours of distress</a:t>
            </a:r>
          </a:p>
          <a:p>
            <a:pPr marL="285750" indent="-285750">
              <a:buFont typeface="Arial" panose="020B0604020202020204" pitchFamily="34" charset="0"/>
              <a:buChar char="•"/>
            </a:pPr>
            <a:r>
              <a:rPr lang="en-GB" dirty="0">
                <a:solidFill>
                  <a:schemeClr val="bg1"/>
                </a:solidFill>
                <a:latin typeface="+mj-lt"/>
              </a:rPr>
              <a:t>Crying</a:t>
            </a:r>
          </a:p>
          <a:p>
            <a:pPr marL="285750" indent="-285750">
              <a:buFont typeface="Arial" panose="020B0604020202020204" pitchFamily="34" charset="0"/>
              <a:buChar char="•"/>
            </a:pPr>
            <a:r>
              <a:rPr lang="en-GB" dirty="0">
                <a:solidFill>
                  <a:schemeClr val="bg1"/>
                </a:solidFill>
                <a:latin typeface="+mj-lt"/>
              </a:rPr>
              <a:t>Picking skin. Biting nails</a:t>
            </a:r>
          </a:p>
          <a:p>
            <a:pPr marL="285750" indent="-285750">
              <a:buFont typeface="Arial" panose="020B0604020202020204" pitchFamily="34" charset="0"/>
              <a:buChar char="•"/>
            </a:pPr>
            <a:r>
              <a:rPr lang="en-US" dirty="0">
                <a:solidFill>
                  <a:schemeClr val="bg1"/>
                </a:solidFill>
                <a:latin typeface="+mj-lt"/>
              </a:rPr>
              <a:t>Increase in fidgeting, legs shaking, trembling</a:t>
            </a:r>
          </a:p>
          <a:p>
            <a:pPr marL="285750" indent="-285750">
              <a:buFont typeface="Arial" panose="020B0604020202020204" pitchFamily="34" charset="0"/>
              <a:buChar char="•"/>
            </a:pPr>
            <a:r>
              <a:rPr lang="en-US" dirty="0">
                <a:solidFill>
                  <a:schemeClr val="bg1"/>
                </a:solidFill>
                <a:latin typeface="+mj-lt"/>
              </a:rPr>
              <a:t>Struggling to focus</a:t>
            </a:r>
          </a:p>
          <a:p>
            <a:endParaRPr lang="en-GB" dirty="0"/>
          </a:p>
        </p:txBody>
      </p:sp>
    </p:spTree>
    <p:extLst>
      <p:ext uri="{BB962C8B-B14F-4D97-AF65-F5344CB8AC3E}">
        <p14:creationId xmlns:p14="http://schemas.microsoft.com/office/powerpoint/2010/main" val="25128072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bg>
      <p:bgPr>
        <a:solidFill>
          <a:schemeClr val="accent5"/>
        </a:solidFill>
        <a:effectLst/>
      </p:bgPr>
    </p:bg>
    <p:spTree>
      <p:nvGrpSpPr>
        <p:cNvPr id="1" name=""/>
        <p:cNvGrpSpPr/>
        <p:nvPr/>
      </p:nvGrpSpPr>
      <p:grpSpPr>
        <a:xfrm>
          <a:off x="0" y="0"/>
          <a:ext cx="0" cy="0"/>
          <a:chOff x="0" y="0"/>
          <a:chExt cx="0" cy="0"/>
        </a:xfrm>
      </p:grpSpPr>
      <p:pic>
        <p:nvPicPr>
          <p:cNvPr id="1028" name="Picture 4" descr="See the source image">
            <a:extLst>
              <a:ext uri="{FF2B5EF4-FFF2-40B4-BE49-F238E27FC236}">
                <a16:creationId xmlns:a16="http://schemas.microsoft.com/office/drawing/2014/main" id="{F9B31A2C-4A8D-4FB3-80AB-FD9B0BBF5D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3031" y="182352"/>
            <a:ext cx="9291280" cy="64071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FB1B1C7-6099-43AB-B4F8-F5E6BBB95028}"/>
              </a:ext>
            </a:extLst>
          </p:cNvPr>
          <p:cNvSpPr txBox="1"/>
          <p:nvPr/>
        </p:nvSpPr>
        <p:spPr>
          <a:xfrm>
            <a:off x="267416" y="268498"/>
            <a:ext cx="2841396" cy="830997"/>
          </a:xfrm>
          <a:prstGeom prst="rect">
            <a:avLst/>
          </a:prstGeom>
          <a:noFill/>
          <a:ln w="38100">
            <a:solidFill>
              <a:schemeClr val="bg1"/>
            </a:solidFill>
          </a:ln>
        </p:spPr>
        <p:txBody>
          <a:bodyPr wrap="square" lIns="91440" tIns="45720" rIns="91440" bIns="45720" rtlCol="0" anchor="t">
            <a:spAutoFit/>
          </a:bodyPr>
          <a:lstStyle/>
          <a:p>
            <a:pPr algn="ctr"/>
            <a:r>
              <a:rPr lang="en-GB" sz="2400" u="sng">
                <a:solidFill>
                  <a:srgbClr val="FFFFFF"/>
                </a:solidFill>
                <a:latin typeface="Arial Black"/>
                <a:ea typeface="Yu Gothic UI Semilight"/>
                <a:cs typeface="MV Boli"/>
              </a:rPr>
              <a:t>The Cycle of Avoidance</a:t>
            </a:r>
          </a:p>
        </p:txBody>
      </p:sp>
      <p:sp>
        <p:nvSpPr>
          <p:cNvPr id="12" name="TextBox 11">
            <a:extLst>
              <a:ext uri="{FF2B5EF4-FFF2-40B4-BE49-F238E27FC236}">
                <a16:creationId xmlns:a16="http://schemas.microsoft.com/office/drawing/2014/main" id="{167831BA-924D-479C-9801-0B7D939CB0BA}"/>
              </a:ext>
            </a:extLst>
          </p:cNvPr>
          <p:cNvSpPr txBox="1"/>
          <p:nvPr/>
        </p:nvSpPr>
        <p:spPr>
          <a:xfrm>
            <a:off x="9856638" y="2378910"/>
            <a:ext cx="1932413" cy="1323439"/>
          </a:xfrm>
          <a:prstGeom prst="rect">
            <a:avLst/>
          </a:prstGeom>
          <a:noFill/>
          <a:ln w="38100">
            <a:solidFill>
              <a:schemeClr val="bg1"/>
            </a:solidFill>
          </a:ln>
        </p:spPr>
        <p:txBody>
          <a:bodyPr wrap="square" lIns="91440" tIns="45720" rIns="91440" bIns="45720" rtlCol="0" anchor="t">
            <a:spAutoFit/>
          </a:bodyPr>
          <a:lstStyle/>
          <a:p>
            <a:pPr algn="ctr"/>
            <a:r>
              <a:rPr lang="en-GB" sz="1600">
                <a:solidFill>
                  <a:schemeClr val="bg1"/>
                </a:solidFill>
                <a:latin typeface="Arial Black"/>
                <a:ea typeface="Yu Gothic UI Semilight"/>
                <a:cs typeface="MV Boli"/>
              </a:rPr>
              <a:t>Worry goes unchallenged and we don’t know what to do about it</a:t>
            </a:r>
          </a:p>
        </p:txBody>
      </p:sp>
      <p:cxnSp>
        <p:nvCxnSpPr>
          <p:cNvPr id="9" name="Straight Arrow Connector 8">
            <a:extLst>
              <a:ext uri="{FF2B5EF4-FFF2-40B4-BE49-F238E27FC236}">
                <a16:creationId xmlns:a16="http://schemas.microsoft.com/office/drawing/2014/main" id="{32F9C76A-4791-4999-9250-06A4D3CF85E8}"/>
              </a:ext>
            </a:extLst>
          </p:cNvPr>
          <p:cNvCxnSpPr/>
          <p:nvPr/>
        </p:nvCxnSpPr>
        <p:spPr>
          <a:xfrm flipH="1">
            <a:off x="9169084" y="2104457"/>
            <a:ext cx="861725"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DCBAEC4B-CF83-49BA-8395-4BAF1978D87D}"/>
              </a:ext>
            </a:extLst>
          </p:cNvPr>
          <p:cNvSpPr txBox="1"/>
          <p:nvPr/>
        </p:nvSpPr>
        <p:spPr>
          <a:xfrm>
            <a:off x="9299088" y="4983939"/>
            <a:ext cx="2479934" cy="1569660"/>
          </a:xfrm>
          <a:prstGeom prst="rect">
            <a:avLst/>
          </a:prstGeom>
          <a:noFill/>
          <a:ln w="38100">
            <a:solidFill>
              <a:schemeClr val="bg1"/>
            </a:solidFill>
          </a:ln>
        </p:spPr>
        <p:txBody>
          <a:bodyPr wrap="square" lIns="91440" tIns="45720" rIns="91440" bIns="45720" rtlCol="0" anchor="t">
            <a:spAutoFit/>
          </a:bodyPr>
          <a:lstStyle/>
          <a:p>
            <a:pPr algn="ctr"/>
            <a:r>
              <a:rPr lang="en-GB" sz="1600">
                <a:solidFill>
                  <a:schemeClr val="bg1"/>
                </a:solidFill>
                <a:latin typeface="Arial Black"/>
                <a:ea typeface="Yu Gothic UI Semilight"/>
                <a:cs typeface="MV Boli"/>
              </a:rPr>
              <a:t>Avoidance causes short term relief reinforces the anxiety but eliminates a learning opportunity</a:t>
            </a:r>
          </a:p>
        </p:txBody>
      </p:sp>
      <p:cxnSp>
        <p:nvCxnSpPr>
          <p:cNvPr id="16" name="Straight Arrow Connector 15">
            <a:extLst>
              <a:ext uri="{FF2B5EF4-FFF2-40B4-BE49-F238E27FC236}">
                <a16:creationId xmlns:a16="http://schemas.microsoft.com/office/drawing/2014/main" id="{233D78F2-EF49-48C2-8FB1-5C69F33AB78F}"/>
              </a:ext>
            </a:extLst>
          </p:cNvPr>
          <p:cNvCxnSpPr>
            <a:cxnSpLocks/>
          </p:cNvCxnSpPr>
          <p:nvPr/>
        </p:nvCxnSpPr>
        <p:spPr>
          <a:xfrm flipH="1" flipV="1">
            <a:off x="9710057" y="4452257"/>
            <a:ext cx="974254" cy="290024"/>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391D053-0BF3-4D76-A262-E6855475EDCB}"/>
              </a:ext>
            </a:extLst>
          </p:cNvPr>
          <p:cNvSpPr txBox="1"/>
          <p:nvPr/>
        </p:nvSpPr>
        <p:spPr>
          <a:xfrm>
            <a:off x="343224" y="4983939"/>
            <a:ext cx="2479934" cy="1323439"/>
          </a:xfrm>
          <a:prstGeom prst="rect">
            <a:avLst/>
          </a:prstGeom>
          <a:noFill/>
          <a:ln w="38100">
            <a:solidFill>
              <a:schemeClr val="bg1"/>
            </a:solidFill>
          </a:ln>
        </p:spPr>
        <p:txBody>
          <a:bodyPr wrap="square" lIns="91440" tIns="45720" rIns="91440" bIns="45720" rtlCol="0" anchor="t">
            <a:spAutoFit/>
          </a:bodyPr>
          <a:lstStyle/>
          <a:p>
            <a:pPr algn="ctr"/>
            <a:r>
              <a:rPr lang="en-GB" sz="1600">
                <a:solidFill>
                  <a:schemeClr val="bg1"/>
                </a:solidFill>
                <a:latin typeface="Arial Black"/>
                <a:ea typeface="Yu Gothic UI Semilight"/>
                <a:cs typeface="MV Boli"/>
              </a:rPr>
              <a:t>The trigger may never go away, but we can change how we manage our feelings about it</a:t>
            </a:r>
          </a:p>
        </p:txBody>
      </p:sp>
      <p:cxnSp>
        <p:nvCxnSpPr>
          <p:cNvPr id="18" name="Straight Arrow Connector 17">
            <a:extLst>
              <a:ext uri="{FF2B5EF4-FFF2-40B4-BE49-F238E27FC236}">
                <a16:creationId xmlns:a16="http://schemas.microsoft.com/office/drawing/2014/main" id="{A33AAC46-4A1F-4BA1-9960-A88544C2E4B7}"/>
              </a:ext>
            </a:extLst>
          </p:cNvPr>
          <p:cNvCxnSpPr>
            <a:cxnSpLocks/>
          </p:cNvCxnSpPr>
          <p:nvPr/>
        </p:nvCxnSpPr>
        <p:spPr>
          <a:xfrm flipV="1">
            <a:off x="1688114" y="4511153"/>
            <a:ext cx="533401" cy="361867"/>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F2F2376A-94FE-4D79-B018-4C9CF560B935}"/>
              </a:ext>
            </a:extLst>
          </p:cNvPr>
          <p:cNvSpPr txBox="1"/>
          <p:nvPr/>
        </p:nvSpPr>
        <p:spPr>
          <a:xfrm>
            <a:off x="213581" y="1964499"/>
            <a:ext cx="2479934" cy="1077218"/>
          </a:xfrm>
          <a:prstGeom prst="rect">
            <a:avLst/>
          </a:prstGeom>
          <a:noFill/>
          <a:ln w="38100">
            <a:solidFill>
              <a:schemeClr val="bg1"/>
            </a:solidFill>
          </a:ln>
        </p:spPr>
        <p:txBody>
          <a:bodyPr wrap="square" lIns="91440" tIns="45720" rIns="91440" bIns="45720" rtlCol="0" anchor="t">
            <a:spAutoFit/>
          </a:bodyPr>
          <a:lstStyle/>
          <a:p>
            <a:pPr algn="ctr"/>
            <a:r>
              <a:rPr lang="en-GB" sz="1600">
                <a:solidFill>
                  <a:schemeClr val="bg1"/>
                </a:solidFill>
                <a:latin typeface="Arial Black"/>
                <a:ea typeface="Yu Gothic UI Semilight"/>
                <a:cs typeface="MV Boli"/>
              </a:rPr>
              <a:t>The anxiety feels worse because we have not learnt to cope with it</a:t>
            </a:r>
          </a:p>
        </p:txBody>
      </p:sp>
      <p:cxnSp>
        <p:nvCxnSpPr>
          <p:cNvPr id="22" name="Straight Arrow Connector 21">
            <a:extLst>
              <a:ext uri="{FF2B5EF4-FFF2-40B4-BE49-F238E27FC236}">
                <a16:creationId xmlns:a16="http://schemas.microsoft.com/office/drawing/2014/main" id="{7E3935C8-4944-418F-9655-68BFF918B491}"/>
              </a:ext>
            </a:extLst>
          </p:cNvPr>
          <p:cNvCxnSpPr>
            <a:cxnSpLocks/>
          </p:cNvCxnSpPr>
          <p:nvPr/>
        </p:nvCxnSpPr>
        <p:spPr>
          <a:xfrm flipV="1">
            <a:off x="2116592" y="1838154"/>
            <a:ext cx="843624" cy="14104"/>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23" name="Picture 22">
            <a:extLst>
              <a:ext uri="{FF2B5EF4-FFF2-40B4-BE49-F238E27FC236}">
                <a16:creationId xmlns:a16="http://schemas.microsoft.com/office/drawing/2014/main" id="{0BEE8A93-8EA7-445F-A782-459322186E31}"/>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389" b="95417" l="1806" r="98889">
                        <a14:foregroundMark x1="77083" y1="12917" x2="44722" y2="10972"/>
                        <a14:foregroundMark x1="44722" y1="10972" x2="37639" y2="14722"/>
                        <a14:foregroundMark x1="65139" y1="6250" x2="45694" y2="3611"/>
                        <a14:foregroundMark x1="53611" y1="1389" x2="35000" y2="6250"/>
                        <a14:foregroundMark x1="54583" y1="2361" x2="32500" y2="4722"/>
                        <a14:foregroundMark x1="32500" y1="4722" x2="18056" y2="25417"/>
                        <a14:foregroundMark x1="18056" y1="25417" x2="12917" y2="57917"/>
                        <a14:foregroundMark x1="12917" y1="57917" x2="22917" y2="79028"/>
                        <a14:foregroundMark x1="22917" y1="79028" x2="47500" y2="92361"/>
                        <a14:foregroundMark x1="47500" y1="92361" x2="77917" y2="84167"/>
                        <a14:foregroundMark x1="77917" y1="84167" x2="90694" y2="64306"/>
                        <a14:foregroundMark x1="90694" y1="64306" x2="88611" y2="36944"/>
                        <a14:foregroundMark x1="88611" y1="36944" x2="86389" y2="31528"/>
                        <a14:foregroundMark x1="93056" y1="32917" x2="94583" y2="56250"/>
                        <a14:foregroundMark x1="94583" y1="56250" x2="86389" y2="64306"/>
                        <a14:foregroundMark x1="43472" y1="67083" x2="57222" y2="61667"/>
                        <a14:foregroundMark x1="68333" y1="31528" x2="66111" y2="34167"/>
                        <a14:foregroundMark x1="21250" y1="36389" x2="45556" y2="36806"/>
                        <a14:foregroundMark x1="45556" y1="36806" x2="46528" y2="35972"/>
                        <a14:foregroundMark x1="52361" y1="66111" x2="39306" y2="30556"/>
                        <a14:foregroundMark x1="39306" y1="30556" x2="59306" y2="39028"/>
                        <a14:foregroundMark x1="59306" y1="39028" x2="49306" y2="63611"/>
                        <a14:foregroundMark x1="49306" y1="63611" x2="31806" y2="49306"/>
                        <a14:foregroundMark x1="31806" y1="49306" x2="9306" y2="45972"/>
                        <a14:foregroundMark x1="9306" y1="45972" x2="12639" y2="69028"/>
                        <a14:foregroundMark x1="12639" y1="69028" x2="19583" y2="77639"/>
                        <a14:foregroundMark x1="94028" y1="33750" x2="96250" y2="60972"/>
                        <a14:foregroundMark x1="96250" y1="60972" x2="85000" y2="82500"/>
                        <a14:foregroundMark x1="85000" y1="82500" x2="66389" y2="97361"/>
                        <a14:foregroundMark x1="66389" y1="97361" x2="39583" y2="96667"/>
                        <a14:foregroundMark x1="39583" y1="96667" x2="17083" y2="82778"/>
                        <a14:foregroundMark x1="17083" y1="82778" x2="5833" y2="59722"/>
                        <a14:foregroundMark x1="5833" y1="59722" x2="4861" y2="38194"/>
                        <a14:foregroundMark x1="95694" y1="40000" x2="98889" y2="53750"/>
                        <a14:foregroundMark x1="39028" y1="71944" x2="57500" y2="58333"/>
                        <a14:foregroundMark x1="57500" y1="58333" x2="58472" y2="58194"/>
                        <a14:foregroundMark x1="58472" y1="56806" x2="57639" y2="67917"/>
                        <a14:foregroundMark x1="51806" y1="66111" x2="69167" y2="69306"/>
                        <a14:foregroundMark x1="44722" y1="59444" x2="42500" y2="63889"/>
                        <a14:foregroundMark x1="37639" y1="35556" x2="37639" y2="35556"/>
                        <a14:foregroundMark x1="65139" y1="35556" x2="65139" y2="35556"/>
                        <a14:foregroundMark x1="45278" y1="95417" x2="62083" y2="94028"/>
                        <a14:foregroundMark x1="32361" y1="94028" x2="34583" y2="94028"/>
                        <a14:foregroundMark x1="4444" y1="73611" x2="1806" y2="74167"/>
                      </a14:backgroundRemoval>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941391" y="2605069"/>
            <a:ext cx="2194560" cy="2194560"/>
          </a:xfrm>
          <a:prstGeom prst="rect">
            <a:avLst/>
          </a:prstGeom>
        </p:spPr>
      </p:pic>
    </p:spTree>
    <p:extLst>
      <p:ext uri="{BB962C8B-B14F-4D97-AF65-F5344CB8AC3E}">
        <p14:creationId xmlns:p14="http://schemas.microsoft.com/office/powerpoint/2010/main" val="18872539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C47B6-A9F2-7CCB-86C8-B0EFF7E490A2}"/>
              </a:ext>
            </a:extLst>
          </p:cNvPr>
          <p:cNvSpPr>
            <a:spLocks noGrp="1"/>
          </p:cNvSpPr>
          <p:nvPr>
            <p:ph type="title"/>
          </p:nvPr>
        </p:nvSpPr>
        <p:spPr/>
        <p:txBody>
          <a:bodyPr>
            <a:normAutofit/>
          </a:bodyPr>
          <a:lstStyle/>
          <a:p>
            <a:r>
              <a:rPr lang="en-GB" sz="4400"/>
              <a:t>The Hand Model</a:t>
            </a:r>
            <a:endParaRPr lang="en-GB"/>
          </a:p>
        </p:txBody>
      </p:sp>
      <p:pic>
        <p:nvPicPr>
          <p:cNvPr id="4" name="Picture 2" descr="image">
            <a:extLst>
              <a:ext uri="{FF2B5EF4-FFF2-40B4-BE49-F238E27FC236}">
                <a16:creationId xmlns:a16="http://schemas.microsoft.com/office/drawing/2014/main" id="{0E1B1C0D-B3CE-57F8-5DF4-0956593E0496}"/>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324802" y="1326621"/>
            <a:ext cx="5542396" cy="4351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0536980"/>
      </p:ext>
    </p:extLst>
  </p:cSld>
  <p:clrMapOvr>
    <a:masterClrMapping/>
  </p:clrMapOvr>
</p:sld>
</file>

<file path=ppt/theme/theme1.xml><?xml version="1.0" encoding="utf-8"?>
<a:theme xmlns:a="http://schemas.openxmlformats.org/drawingml/2006/main" name="MHST PPT theme">
  <a:themeElements>
    <a:clrScheme name="MHST">
      <a:dk1>
        <a:srgbClr val="000000"/>
      </a:dk1>
      <a:lt1>
        <a:srgbClr val="FFFFFF"/>
      </a:lt1>
      <a:dk2>
        <a:srgbClr val="44546A"/>
      </a:dk2>
      <a:lt2>
        <a:srgbClr val="E7E6E6"/>
      </a:lt2>
      <a:accent1>
        <a:srgbClr val="AE84B9"/>
      </a:accent1>
      <a:accent2>
        <a:srgbClr val="66B5E5"/>
      </a:accent2>
      <a:accent3>
        <a:srgbClr val="93C56C"/>
      </a:accent3>
      <a:accent4>
        <a:srgbClr val="FBE06D"/>
      </a:accent4>
      <a:accent5>
        <a:srgbClr val="AE84B9"/>
      </a:accent5>
      <a:accent6>
        <a:srgbClr val="93C56C"/>
      </a:accent6>
      <a:hlink>
        <a:srgbClr val="66B5E5"/>
      </a:hlink>
      <a:folHlink>
        <a:srgbClr val="93C56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HST PPT theme" id="{D4949F30-5A8E-4011-94C3-1011C1BDDE47}" vid="{B3C28494-8E62-4037-9E28-6E248F9D34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EC079D616DE00478DC0985D00A18CF6" ma:contentTypeVersion="13" ma:contentTypeDescription="Create a new document." ma:contentTypeScope="" ma:versionID="62403cd41dbd4808056ed00d7b003af0">
  <xsd:schema xmlns:xsd="http://www.w3.org/2001/XMLSchema" xmlns:xs="http://www.w3.org/2001/XMLSchema" xmlns:p="http://schemas.microsoft.com/office/2006/metadata/properties" xmlns:ns3="13f977f8-f3a2-4cbc-8661-52806cb222a5" xmlns:ns4="417a07d5-0f28-4a44-bd72-12c1b8c161ff" targetNamespace="http://schemas.microsoft.com/office/2006/metadata/properties" ma:root="true" ma:fieldsID="989b0363c1351aeaca402d4207ab2fea" ns3:_="" ns4:_="">
    <xsd:import namespace="13f977f8-f3a2-4cbc-8661-52806cb222a5"/>
    <xsd:import namespace="417a07d5-0f28-4a44-bd72-12c1b8c161f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f977f8-f3a2-4cbc-8661-52806cb22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17a07d5-0f28-4a44-bd72-12c1b8c161f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45A08D7-D70A-4843-82A4-DB9D4440EF90}">
  <ds:schemaRef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http://purl.org/dc/terms/"/>
    <ds:schemaRef ds:uri="13f977f8-f3a2-4cbc-8661-52806cb222a5"/>
    <ds:schemaRef ds:uri="http://purl.org/dc/elements/1.1/"/>
    <ds:schemaRef ds:uri="417a07d5-0f28-4a44-bd72-12c1b8c161ff"/>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428C844A-9C09-4FE0-A275-A1FA2E3785E6}">
  <ds:schemaRefs>
    <ds:schemaRef ds:uri="13f977f8-f3a2-4cbc-8661-52806cb222a5"/>
    <ds:schemaRef ds:uri="417a07d5-0f28-4a44-bd72-12c1b8c161f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B576666-7A03-4ED2-9374-75757E73506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MHST PPT theme</Template>
  <TotalTime>2990</TotalTime>
  <Words>2919</Words>
  <Application>Microsoft Office PowerPoint</Application>
  <PresentationFormat>Widescreen</PresentationFormat>
  <Paragraphs>391</Paragraphs>
  <Slides>36</Slides>
  <Notes>33</Notes>
  <HiddenSlides>11</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36</vt:i4>
      </vt:variant>
    </vt:vector>
  </HeadingPairs>
  <TitlesOfParts>
    <vt:vector size="54" baseType="lpstr">
      <vt:lpstr>Yu Gothic UI Semilight</vt:lpstr>
      <vt:lpstr>Arial</vt:lpstr>
      <vt:lpstr>Arial Black</vt:lpstr>
      <vt:lpstr>Arial,Sans-Serif</vt:lpstr>
      <vt:lpstr>Calibri</vt:lpstr>
      <vt:lpstr>Calibri Light</vt:lpstr>
      <vt:lpstr>Candara Light</vt:lpstr>
      <vt:lpstr>Comfortaa</vt:lpstr>
      <vt:lpstr>Dreaming Outloud Pro</vt:lpstr>
      <vt:lpstr>Helvetica Neue</vt:lpstr>
      <vt:lpstr>Modern Love Caps</vt:lpstr>
      <vt:lpstr>MV Boli</vt:lpstr>
      <vt:lpstr>MV Boli</vt:lpstr>
      <vt:lpstr>Oswald</vt:lpstr>
      <vt:lpstr>Oswald Medium</vt:lpstr>
      <vt:lpstr>Raleway</vt:lpstr>
      <vt:lpstr>Times New Roman</vt:lpstr>
      <vt:lpstr>MHST PPT theme</vt:lpstr>
      <vt:lpstr>Anxiety Workshop for Parents</vt:lpstr>
      <vt:lpstr>Workshop aims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Different types of Anxiety</vt:lpstr>
      <vt:lpstr>Where does it come from?</vt:lpstr>
      <vt:lpstr>What maintains anxiety?</vt:lpstr>
      <vt:lpstr>What has worked for you?</vt:lpstr>
      <vt:lpstr>What can we do?</vt:lpstr>
      <vt:lpstr>Talking about anxiety</vt:lpstr>
      <vt:lpstr>Grounding and relaxation</vt:lpstr>
      <vt:lpstr>Encouraging Learning</vt:lpstr>
      <vt:lpstr>Encouraging Learning</vt:lpstr>
      <vt:lpstr>Thinking about reassurance</vt:lpstr>
      <vt:lpstr>Having conversations</vt:lpstr>
      <vt:lpstr>Worry  management</vt:lpstr>
      <vt:lpstr>What next?</vt:lpstr>
      <vt:lpstr>Summary</vt:lpstr>
      <vt:lpstr>PowerPoint Presentation</vt:lpstr>
      <vt:lpstr>End  Additional optional slides for questions:</vt:lpstr>
      <vt:lpstr>Boost self esteem</vt:lpstr>
      <vt:lpstr>Get moving </vt:lpstr>
      <vt:lpstr>Improving sleep </vt:lpstr>
      <vt:lpstr>Role Modelling</vt:lpstr>
      <vt:lpstr>Managing BIG feelings</vt:lpstr>
      <vt:lpstr>PowerPoint Presentation</vt:lpstr>
      <vt:lpstr>Empathy vs Sympathy</vt:lpstr>
      <vt:lpstr>PowerPoint Presentation</vt:lpstr>
      <vt:lpstr>PowerPoint Presentation</vt:lpstr>
      <vt:lpstr>The Hand Model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Foster</dc:creator>
  <cp:lastModifiedBy>Isabel Turner</cp:lastModifiedBy>
  <cp:revision>4</cp:revision>
  <cp:lastPrinted>2023-05-18T13:35:05Z</cp:lastPrinted>
  <dcterms:created xsi:type="dcterms:W3CDTF">2022-01-28T16:00:17Z</dcterms:created>
  <dcterms:modified xsi:type="dcterms:W3CDTF">2024-01-24T09:29:13Z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0x0101005EC079D616DE00478DC0985D00A18CF6</vt:lpwstr>
  </property>
</Properties>
</file>