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60" r:id="rId6"/>
    <p:sldId id="258" r:id="rId7"/>
    <p:sldId id="259" r:id="rId8"/>
    <p:sldId id="268" r:id="rId9"/>
    <p:sldId id="265" r:id="rId10"/>
    <p:sldId id="271" r:id="rId11"/>
    <p:sldId id="273" r:id="rId12"/>
    <p:sldId id="272" r:id="rId13"/>
    <p:sldId id="267" r:id="rId14"/>
    <p:sldId id="279" r:id="rId15"/>
    <p:sldId id="277" r:id="rId1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bcTeacher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  <a:srgbClr val="FFFF66"/>
    <a:srgbClr val="FF99FF"/>
    <a:srgbClr val="F0D6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60"/>
  </p:normalViewPr>
  <p:slideViewPr>
    <p:cSldViewPr>
      <p:cViewPr varScale="1">
        <p:scale>
          <a:sx n="82" d="100"/>
          <a:sy n="82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AB6D76-F803-43A0-83FA-3A2497004E9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C731A8A4-B0E5-4F07-AB67-BA62AA6713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5E9C7B52-2793-4703-ADD5-52678C55F96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u="none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B0EA9768-9DD6-4D54-B915-DBF078BBF75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u="none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21D71D2-1C08-4BFD-8E30-4A95CE035E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183440-C386-4EA1-9CF0-22D8DAF0F63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745D7C-FB18-4B2D-A6BE-67276E2ABF5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1DEA8EC-91ED-4B09-B5C6-2F8C74A13CDA}" type="datetimeFigureOut">
              <a:rPr lang="en-GB"/>
              <a:pPr>
                <a:defRPr/>
              </a:pPr>
              <a:t>16/09/2026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6B5532E-8699-43F9-ABEC-F57F76C1C24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3230C20-0E3C-4991-AA85-B70F3C3CDC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C4CBBE-2ECB-4F38-BB8C-3C5A09B275D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26EE84-7A66-4009-A643-523072CE92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79A77AE-B6BC-4FF2-8888-ADBD2FA744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71DDD2AD-6860-48A4-9802-8EC43C72DB5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44BA029-04DD-46AB-9852-7F14CB6FEF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0A022CD-096E-4587-8021-0531854E55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u="sng">
                <a:solidFill>
                  <a:schemeClr val="tx1"/>
                </a:solidFill>
                <a:latin typeface="AbcTeacher" pitchFamily="2" charset="0"/>
              </a:defRPr>
            </a:lvl1pPr>
            <a:lvl2pPr marL="742950" indent="-285750">
              <a:defRPr u="sng">
                <a:solidFill>
                  <a:schemeClr val="tx1"/>
                </a:solidFill>
                <a:latin typeface="AbcTeacher" pitchFamily="2" charset="0"/>
              </a:defRPr>
            </a:lvl2pPr>
            <a:lvl3pPr marL="11430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3pPr>
            <a:lvl4pPr marL="16002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4pPr>
            <a:lvl5pPr marL="2057400" indent="-228600">
              <a:defRPr u="sng">
                <a:solidFill>
                  <a:schemeClr val="tx1"/>
                </a:solidFill>
                <a:latin typeface="AbcTeacher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AbcTeacher" pitchFamily="2" charset="0"/>
              </a:defRPr>
            </a:lvl9pPr>
          </a:lstStyle>
          <a:p>
            <a:fld id="{9F7C78BA-0C71-40BE-8C02-90EFA8454235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BF5382-70E6-445C-9BAC-9665FE831D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949F6D1-63DA-49ED-A8FF-6DD1B13A35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971549F-3E08-4E6F-9687-31CF716A05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A7282-5F64-4C6E-89BC-C3B90DE956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032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782129-616A-4535-B48D-D7A0D16E3A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2617FF-EB00-46E5-8348-85787A21FB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88B994-729F-4EEA-8F27-B5726CA71EB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E7E6A-1555-4DBE-AA0E-224B4091F3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776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721DEEF-2C13-425D-B2E9-514E83B180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CD0F064-0ADC-4DA7-B596-0AC1DAB833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9ECB7B-91DB-4BF1-83DA-106C94E2312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83557-CE2B-4F5D-A2C3-D02C33C3D4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9231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BD6B73-7D33-4C7E-9631-242A50643C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5F47CC-9508-4173-90CC-4F06D07EB8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580AA9-DD86-42CF-BD1B-6CABB34195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D54A3-16E0-47C7-935A-3A457927F4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406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D1B41D3-BA0E-4C06-ACCA-282ADB048D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EC15B61-34AE-4134-B895-6DF1357E42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28E3B2D-7F96-43A3-BF9D-B0AD7FC729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BD8C-E9F1-4E9E-A043-F9B7E08BCEB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4183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B783BBA-226F-4E9A-B7AA-F43CC78433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2D90DF-7092-4271-A376-051ADEB6CA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747B1C0-D91A-4B40-BAD8-3E82070D90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9344F-84BC-4D48-9881-5D6F106905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8660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69315CA-C407-4CAF-A5F2-C07C4847A3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33F34AE-9EFB-46A0-84A5-4FFE2F16B0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D22475BB-48DF-4BB4-930D-469E7188D0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09F2B-DA4F-492A-B183-96775DB062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602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6A31CC-33B6-481A-8A4A-2D242F59659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EBC69A-6A59-4895-9CC6-CCDC374FB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D085A11-4816-45B3-9461-33B1B8E77A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7CE6-3548-4765-B803-1F07744233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277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682E25-4B94-4628-97CC-7586206B87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DA7F12-E876-4E44-9C38-22765EDCA2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66E5A31-ECCC-4704-8E95-11A3A88F3C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E0863-4A82-449B-8DF3-1FC3C48B48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4925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3C047B-8C21-495A-87CE-A796CDEE38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EEEE16F-AC8E-437D-9EDC-0C76C59F32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362A72-7EC7-42F9-B4C7-DB842BF570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9D59B-70EA-4927-A6AD-BB9CB8C1C6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964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6DC020B-0126-4345-AF63-E4C758187F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916AD6F-E0FE-47F0-B621-8EFBCFD9F5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CB6396F-B3CC-41F1-B365-4ED6B657F8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6A85F-C712-4189-B2DB-19236D2EF8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1048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D6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2D23448-2B75-42ED-9E7D-B0A0D6250D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B5B1FC7-7BBC-4332-BA8C-6CA605F9AB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B41D226-712E-4F96-82E5-2C2F142FD88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u="none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36B4F3E-036A-406C-99C6-2C65ECFC857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u="none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63545DC-6C39-438F-A000-0F8216477FB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u="none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BD69C9-6900-4CAE-A590-1F53D8324B8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blackboard">
            <a:extLst>
              <a:ext uri="{FF2B5EF4-FFF2-40B4-BE49-F238E27FC236}">
                <a16:creationId xmlns:a16="http://schemas.microsoft.com/office/drawing/2014/main" id="{185D2DEB-1C89-478E-9E18-846742941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620688"/>
            <a:ext cx="87852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>
            <a:extLst>
              <a:ext uri="{FF2B5EF4-FFF2-40B4-BE49-F238E27FC236}">
                <a16:creationId xmlns:a16="http://schemas.microsoft.com/office/drawing/2014/main" id="{B9CDEB54-1BBB-4008-978B-C412BABF572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302430"/>
            <a:ext cx="7772400" cy="1470025"/>
          </a:xfrm>
        </p:spPr>
        <p:txBody>
          <a:bodyPr/>
          <a:lstStyle/>
          <a:p>
            <a:pPr eaLnBrk="1" hangingPunct="1"/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  <a:t>Meet the Teacher</a:t>
            </a:r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5400" dirty="0">
                <a:solidFill>
                  <a:srgbClr val="FFFF66"/>
                </a:solidFill>
                <a:latin typeface="AbcTeacher" pitchFamily="2" charset="0"/>
              </a:rPr>
              <a:t>Welcome </a:t>
            </a:r>
            <a:br>
              <a:rPr lang="en-GB" altLang="en-US" sz="5400" b="1" u="sng" dirty="0">
                <a:solidFill>
                  <a:srgbClr val="FFFF66"/>
                </a:solidFill>
                <a:latin typeface="AbcTeacher" pitchFamily="2" charset="0"/>
              </a:rPr>
            </a:br>
            <a:r>
              <a:rPr lang="en-GB" altLang="en-US" sz="4000" dirty="0">
                <a:solidFill>
                  <a:srgbClr val="FFFF66"/>
                </a:solidFill>
                <a:latin typeface="AbcTeacher" pitchFamily="2" charset="0"/>
              </a:rPr>
              <a:t>from </a:t>
            </a:r>
          </a:p>
        </p:txBody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7F5E6F49-2677-466D-B250-ABB779561B66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05619" y="3111500"/>
            <a:ext cx="8132762" cy="2444069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en-US" sz="4200" b="1" dirty="0">
              <a:solidFill>
                <a:schemeClr val="bg1"/>
              </a:solidFill>
              <a:latin typeface="AbcTeacher" pitchFamily="2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4200" b="1" dirty="0">
                <a:solidFill>
                  <a:schemeClr val="bg1"/>
                </a:solidFill>
                <a:latin typeface="AbcTeacher" pitchFamily="2" charset="0"/>
              </a:rPr>
              <a:t>Mrs Burdett, Mrs Stone and Mrs Winchester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>
                <a:solidFill>
                  <a:schemeClr val="bg1"/>
                </a:solidFill>
                <a:latin typeface="AbcTeacher" pitchFamily="2" charset="0"/>
              </a:rPr>
              <a:t>Mrs Stiles, Miss Bragg, Mrs Garvey and Miss Finlinson are the other adults working in Year 5 this year.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blackboard">
            <a:extLst>
              <a:ext uri="{FF2B5EF4-FFF2-40B4-BE49-F238E27FC236}">
                <a16:creationId xmlns:a16="http://schemas.microsoft.com/office/drawing/2014/main" id="{3DC2E4A8-6108-47BC-BE16-0C6DFBE2C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353425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>
            <a:extLst>
              <a:ext uri="{FF2B5EF4-FFF2-40B4-BE49-F238E27FC236}">
                <a16:creationId xmlns:a16="http://schemas.microsoft.com/office/drawing/2014/main" id="{BB975230-AB5B-40E2-AA56-98D3E002A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82485" y="476672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School timings</a:t>
            </a: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B6AB6299-14F5-4C36-8ECC-18402706C1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2138" y="1501775"/>
            <a:ext cx="8229600" cy="5141912"/>
          </a:xfrm>
        </p:spPr>
        <p:txBody>
          <a:bodyPr/>
          <a:lstStyle/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     Children come into the class room from 8.45am and should be in class by 9.00am.</a:t>
            </a:r>
          </a:p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	They will be marked late or an unauthorised absence after that time.</a:t>
            </a:r>
          </a:p>
          <a:p>
            <a:pPr eaLnBrk="1" hangingPunct="1"/>
            <a:r>
              <a:rPr lang="en-GB" altLang="en-US" sz="3000" dirty="0">
                <a:solidFill>
                  <a:srgbClr val="CCFFCC"/>
                </a:solidFill>
                <a:latin typeface="AbcTeacher" pitchFamily="2" charset="0"/>
              </a:rPr>
              <a:t>	If children miss school, you need to ring the office to let us know and the reason why. If we do not receive contact we will phone home to discuss.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blackboard">
            <a:extLst>
              <a:ext uri="{FF2B5EF4-FFF2-40B4-BE49-F238E27FC236}">
                <a16:creationId xmlns:a16="http://schemas.microsoft.com/office/drawing/2014/main" id="{5D410EA0-3505-4E05-8278-78FF0CF2E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8497888" cy="620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>
            <a:extLst>
              <a:ext uri="{FF2B5EF4-FFF2-40B4-BE49-F238E27FC236}">
                <a16:creationId xmlns:a16="http://schemas.microsoft.com/office/drawing/2014/main" id="{9A782D6D-FD2C-4847-B287-9CF0921F02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 dirty="0">
                <a:solidFill>
                  <a:srgbClr val="CCFFCC"/>
                </a:solidFill>
                <a:latin typeface="AbcTeacher" pitchFamily="2" charset="0"/>
              </a:rPr>
              <a:t>Seeing the teacher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8FA921D0-5594-4CB9-9E39-7F08799FA8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30985" y="1609626"/>
            <a:ext cx="8075612" cy="4713288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At 8.45 we will be busy greeting and working with your children.  </a:t>
            </a:r>
          </a:p>
          <a:p>
            <a:pPr eaLnBrk="1" hangingPunct="1"/>
            <a:r>
              <a:rPr lang="en-GB" altLang="en-US" dirty="0">
                <a:solidFill>
                  <a:srgbClr val="CCFFCC"/>
                </a:solidFill>
                <a:latin typeface="AbcTeacher" pitchFamily="2" charset="0"/>
              </a:rPr>
              <a:t>We are available at the end of the day if you need a chat or you can ring the office to make an appointment if you have any concerns or questions.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blackboard">
            <a:extLst>
              <a:ext uri="{FF2B5EF4-FFF2-40B4-BE49-F238E27FC236}">
                <a16:creationId xmlns:a16="http://schemas.microsoft.com/office/drawing/2014/main" id="{90581E8B-A169-4586-B29F-8065B3875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42486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701D423D-92C0-4045-AA41-1624AC3832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u="sng">
                <a:solidFill>
                  <a:srgbClr val="CCFFCC"/>
                </a:solidFill>
                <a:latin typeface="AbcTeacher" pitchFamily="2" charset="0"/>
              </a:rPr>
              <a:t>Attendance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243635B8-88C0-4AE0-84EC-4486649CF1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44513" y="1412776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Children need to be in school every day as we want to give them the best opportunities for learning and things can change quickly.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We want children to feel confident that they are keeping up.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Good attendance is rewarded for the class and individuals. (Attendance cup and house points)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solidFill>
                  <a:srgbClr val="CCFFCC"/>
                </a:solidFill>
                <a:latin typeface="AbcTeacher" pitchFamily="2" charset="0"/>
              </a:rPr>
              <a:t>If overall attendance drops below our school target, we will start to discuss how we can work together to help improve your child’s attendance.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B2644C9-60E5-4675-81B8-95B2F4A78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3315" name="Picture 4" descr="blackboard">
            <a:extLst>
              <a:ext uri="{FF2B5EF4-FFF2-40B4-BE49-F238E27FC236}">
                <a16:creationId xmlns:a16="http://schemas.microsoft.com/office/drawing/2014/main" id="{C404E590-CFC0-4A7E-8E0D-EC07EED597A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9525" y="0"/>
            <a:ext cx="9182100" cy="65008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Text Box 5">
            <a:extLst>
              <a:ext uri="{FF2B5EF4-FFF2-40B4-BE49-F238E27FC236}">
                <a16:creationId xmlns:a16="http://schemas.microsoft.com/office/drawing/2014/main" id="{85297049-C55A-4676-B65B-001F858E6E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333375"/>
            <a:ext cx="7777237" cy="658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>
                <a:solidFill>
                  <a:srgbClr val="CCFFCC"/>
                </a:solidFill>
                <a:latin typeface="AbcTeacher" pitchFamily="2" charset="0"/>
              </a:rPr>
              <a:t>Behaviour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sz="2800" b="1" u="none" dirty="0">
                <a:solidFill>
                  <a:srgbClr val="CCFFCC"/>
                </a:solidFill>
                <a:latin typeface="AbcTeacher" pitchFamily="2" charset="0"/>
              </a:rPr>
              <a:t>Children will be rewarded for good behaviour: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House points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Star of the week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Head Teacher’s award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Board of Excellence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3600" u="none" dirty="0">
                <a:solidFill>
                  <a:srgbClr val="CCFFCC"/>
                </a:solidFill>
                <a:latin typeface="AbcTeacher" pitchFamily="2" charset="0"/>
              </a:rPr>
              <a:t>Notes home</a:t>
            </a:r>
          </a:p>
          <a:p>
            <a:pPr eaLnBrk="1" hangingPunct="1">
              <a:spcBef>
                <a:spcPct val="50000"/>
              </a:spcBef>
            </a:pPr>
            <a:endParaRPr lang="en-GB" altLang="en-US" sz="4400" b="1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lackboard">
            <a:extLst>
              <a:ext uri="{FF2B5EF4-FFF2-40B4-BE49-F238E27FC236}">
                <a16:creationId xmlns:a16="http://schemas.microsoft.com/office/drawing/2014/main" id="{14180AFA-27BE-4877-A352-CBADFE251B5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88913"/>
            <a:ext cx="8496300" cy="5640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Rectangle 2">
            <a:extLst>
              <a:ext uri="{FF2B5EF4-FFF2-40B4-BE49-F238E27FC236}">
                <a16:creationId xmlns:a16="http://schemas.microsoft.com/office/drawing/2014/main" id="{6477307B-6B7A-4B3B-A5CC-D2F3A131D3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  <a:t>General Reminders</a:t>
            </a:r>
            <a:b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36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36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4340" name="Text Box 6">
            <a:extLst>
              <a:ext uri="{FF2B5EF4-FFF2-40B4-BE49-F238E27FC236}">
                <a16:creationId xmlns:a16="http://schemas.microsoft.com/office/drawing/2014/main" id="{B03F4577-8693-4718-980D-30C5917E1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196975"/>
            <a:ext cx="7775575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Uniform – earring policy change, hair and jewellery.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Homework – due in on a Wednesday.  A lot of the homework will be online this year.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PE – a part of the National Curriculum – PE will be on a Wednesday afternoon or morning.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Water bottle – named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A piece of fruit for a breaktime snack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blackboard">
            <a:extLst>
              <a:ext uri="{FF2B5EF4-FFF2-40B4-BE49-F238E27FC236}">
                <a16:creationId xmlns:a16="http://schemas.microsoft.com/office/drawing/2014/main" id="{CCDC40E5-6B46-4AFA-B60F-30F5A81AFA64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1204"/>
            <a:ext cx="8496300" cy="629213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2">
            <a:extLst>
              <a:ext uri="{FF2B5EF4-FFF2-40B4-BE49-F238E27FC236}">
                <a16:creationId xmlns:a16="http://schemas.microsoft.com/office/drawing/2014/main" id="{06644CE2-DBA0-46B3-A68A-7CE738771F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Volunteers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5364" name="Text Box 6">
            <a:extLst>
              <a:ext uri="{FF2B5EF4-FFF2-40B4-BE49-F238E27FC236}">
                <a16:creationId xmlns:a16="http://schemas.microsoft.com/office/drawing/2014/main" id="{2C8CB15B-F5D9-4CB3-803E-478F88CDD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2" y="948690"/>
            <a:ext cx="7775575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If you have time, we would appreciate volunteer support in school.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Volunteers play an important role and can help with listening to children read, support in class, going on trips/ swimming sessions etc.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If you are interested, please collect an application form from the Office, then Mrs Evans will meet with you before we complete a DBS check before working with children.</a:t>
            </a:r>
          </a:p>
          <a:p>
            <a:pPr eaLnBrk="1" hangingPunct="1">
              <a:spcBef>
                <a:spcPct val="50000"/>
              </a:spcBef>
            </a:pPr>
            <a:endParaRPr lang="en-GB" altLang="en-US" sz="2800" u="none" dirty="0">
              <a:solidFill>
                <a:srgbClr val="CCFFCC"/>
              </a:solidFill>
              <a:latin typeface="AbcTeacher" pitchFamily="2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blackboard">
            <a:extLst>
              <a:ext uri="{FF2B5EF4-FFF2-40B4-BE49-F238E27FC236}">
                <a16:creationId xmlns:a16="http://schemas.microsoft.com/office/drawing/2014/main" id="{C632985C-4165-40E4-B2AE-8CDD0066F4A9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65100"/>
            <a:ext cx="8496300" cy="628823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7" name="Rectangle 2">
            <a:extLst>
              <a:ext uri="{FF2B5EF4-FFF2-40B4-BE49-F238E27FC236}">
                <a16:creationId xmlns:a16="http://schemas.microsoft.com/office/drawing/2014/main" id="{AF0B218E-D325-4CCB-AB48-2A84B54964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  <a:t>Trips</a:t>
            </a:r>
            <a:b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 dirty="0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 dirty="0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6388" name="Text Box 6">
            <a:extLst>
              <a:ext uri="{FF2B5EF4-FFF2-40B4-BE49-F238E27FC236}">
                <a16:creationId xmlns:a16="http://schemas.microsoft.com/office/drawing/2014/main" id="{03D9AE3C-29B3-4AB1-95A3-81F12F058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908720"/>
            <a:ext cx="7775575" cy="461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Year 5 have started swimming.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During the autumn term we are planning a Victorian workshop and a trip to a Victorian Mill. We have a trip to Cold Harbour Mill on Tuesday 17</a:t>
            </a:r>
            <a:r>
              <a:rPr lang="en-GB" altLang="en-US" sz="2800" u="none" baseline="30000" dirty="0">
                <a:solidFill>
                  <a:srgbClr val="CCFFCC"/>
                </a:solidFill>
                <a:latin typeface="AbcTeacher" pitchFamily="2" charset="0"/>
              </a:rPr>
              <a:t>th</a:t>
            </a: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 November.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Offsite trips are in the process of being organised for the Spring or Summer term.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For trips which have a cost, you can pay in instalments through ParentPay.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blackboard">
            <a:extLst>
              <a:ext uri="{FF2B5EF4-FFF2-40B4-BE49-F238E27FC236}">
                <a16:creationId xmlns:a16="http://schemas.microsoft.com/office/drawing/2014/main" id="{1EE5D121-8C3B-49A8-80F1-0DAA26F6A912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963" y="333375"/>
            <a:ext cx="8496300" cy="5640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29E1BDB9-4B20-49B4-9521-13339730D6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05251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  <a:t>After school clubs</a:t>
            </a: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br>
              <a:rPr lang="en-GB" altLang="en-US" sz="4000" b="1" u="sng">
                <a:solidFill>
                  <a:srgbClr val="CCFFCC"/>
                </a:solidFill>
                <a:latin typeface="AbcTeacher" pitchFamily="2" charset="0"/>
              </a:rPr>
            </a:br>
            <a:endParaRPr lang="en-GB" altLang="en-US" sz="4000" b="1" u="sng">
              <a:solidFill>
                <a:srgbClr val="CCFFCC"/>
              </a:solidFill>
              <a:latin typeface="AbcTeacher" pitchFamily="2" charset="0"/>
            </a:endParaRPr>
          </a:p>
        </p:txBody>
      </p:sp>
      <p:sp>
        <p:nvSpPr>
          <p:cNvPr id="17412" name="Text Box 6">
            <a:extLst>
              <a:ext uri="{FF2B5EF4-FFF2-40B4-BE49-F238E27FC236}">
                <a16:creationId xmlns:a16="http://schemas.microsoft.com/office/drawing/2014/main" id="{801F1CA0-D103-4D6D-B7AB-A3677DB154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1146224"/>
            <a:ext cx="7775575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Clubs start soon!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Please inform us through the office if your child wants to stop attending a club or cannot attend a weekly session.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Please collect your child from outside the class where the club is held.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400" u="none" dirty="0">
                <a:solidFill>
                  <a:srgbClr val="CCFFCC"/>
                </a:solidFill>
                <a:latin typeface="AbcTeacher" pitchFamily="2" charset="0"/>
              </a:rPr>
              <a:t>If they are at a sports club they should be collected from the other side of the hall – via the KS2 gate.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F8C96FB-AC22-43D4-83E9-A88D5C5C3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18435" name="Picture 4" descr="blackboard">
            <a:extLst>
              <a:ext uri="{FF2B5EF4-FFF2-40B4-BE49-F238E27FC236}">
                <a16:creationId xmlns:a16="http://schemas.microsoft.com/office/drawing/2014/main" id="{58E804B0-C4C3-4A3D-B2D7-BF8029B5B4C5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438" y="188913"/>
            <a:ext cx="8747125" cy="5808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71FDB84-E5DD-4D01-B392-DC8D64BA1A65}"/>
              </a:ext>
            </a:extLst>
          </p:cNvPr>
          <p:cNvSpPr/>
          <p:nvPr/>
        </p:nvSpPr>
        <p:spPr>
          <a:xfrm>
            <a:off x="1008062" y="188913"/>
            <a:ext cx="7127875" cy="60631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Medicines</a:t>
            </a:r>
            <a:r>
              <a:rPr lang="en-GB" sz="3600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If your child needs to take any medicine, please complete relevant paper work, which can be obtained from the office.</a:t>
            </a:r>
          </a:p>
          <a:p>
            <a:pPr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The school will consider whether we are able to administer the medication and liaise with you.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3200" u="none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cTeacher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3200" u="none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cTeacher"/>
              </a:rPr>
              <a:t>Please let us know of any medical changes.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3200" u="none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cTeacher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4" descr="blackboard">
            <a:extLst>
              <a:ext uri="{FF2B5EF4-FFF2-40B4-BE49-F238E27FC236}">
                <a16:creationId xmlns:a16="http://schemas.microsoft.com/office/drawing/2014/main" id="{DED14337-BD29-4F09-AEBB-E78E115983DE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648"/>
            <a:ext cx="8748712" cy="64807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Text Box 5">
            <a:extLst>
              <a:ext uri="{FF2B5EF4-FFF2-40B4-BE49-F238E27FC236}">
                <a16:creationId xmlns:a16="http://schemas.microsoft.com/office/drawing/2014/main" id="{D30A817C-8C42-4207-B779-F448C0E9A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3087"/>
            <a:ext cx="8928100" cy="536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4000" dirty="0">
                <a:solidFill>
                  <a:srgbClr val="CCFFCC"/>
                </a:solidFill>
                <a:latin typeface="AbcTeacher" pitchFamily="2" charset="0"/>
              </a:rPr>
              <a:t>Pastoral Care and Support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We have an experienced pastoral team in school who can offer a variety of support to our children and families if they are in need.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Family Support Worker- uniform, money, debt, housing, foodbank, bereavement, parenting advice.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SENDCO- Concerns about special educational needs and medical needs.</a:t>
            </a:r>
          </a:p>
          <a:p>
            <a:pPr marL="457200" indent="-457200"/>
            <a:r>
              <a:rPr lang="en-GB" altLang="en-US" sz="2800" u="none" dirty="0">
                <a:solidFill>
                  <a:srgbClr val="CCFFCC"/>
                </a:solidFill>
                <a:latin typeface="AbcTeacher" pitchFamily="2" charset="0"/>
              </a:rPr>
              <a:t>Learning Mentor- delivers interventions around emotional literacy support and social skills, accessing learning, Lego Therapy, Forest School and Draw and Talk.</a:t>
            </a:r>
          </a:p>
        </p:txBody>
      </p:sp>
    </p:spTree>
    <p:extLst>
      <p:ext uri="{BB962C8B-B14F-4D97-AF65-F5344CB8AC3E}">
        <p14:creationId xmlns:p14="http://schemas.microsoft.com/office/powerpoint/2010/main" val="1999839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5906441-BCF1-431A-BAC3-9E4C050967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21507" name="Picture 4" descr="blackboard">
            <a:extLst>
              <a:ext uri="{FF2B5EF4-FFF2-40B4-BE49-F238E27FC236}">
                <a16:creationId xmlns:a16="http://schemas.microsoft.com/office/drawing/2014/main" id="{0A09686B-4C37-4CB8-AC5E-E36DAA7E561B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76250"/>
            <a:ext cx="8748712" cy="5808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Text Box 5">
            <a:extLst>
              <a:ext uri="{FF2B5EF4-FFF2-40B4-BE49-F238E27FC236}">
                <a16:creationId xmlns:a16="http://schemas.microsoft.com/office/drawing/2014/main" id="{85E3C77E-524A-404C-84C9-F131F1383C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916113"/>
            <a:ext cx="76327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FFCC"/>
                </a:solidFill>
                <a:latin typeface="AbcTeacher" pitchFamily="2" charset="0"/>
              </a:rPr>
              <a:t>Any 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bcTeacher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bcTeacher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5B0C5897732A4BB951E28EC6B6431A" ma:contentTypeVersion="2" ma:contentTypeDescription="Create a new document." ma:contentTypeScope="" ma:versionID="d83d7b6890f49532ca419a0f0b103665">
  <xsd:schema xmlns:xsd="http://www.w3.org/2001/XMLSchema" xmlns:xs="http://www.w3.org/2001/XMLSchema" xmlns:p="http://schemas.microsoft.com/office/2006/metadata/properties" xmlns:ns3="5479b6eb-ac29-4fca-9f53-340a1c42d720" targetNamespace="http://schemas.microsoft.com/office/2006/metadata/properties" ma:root="true" ma:fieldsID="e9005938b9d87f447984899827a54cc8" ns3:_="">
    <xsd:import namespace="5479b6eb-ac29-4fca-9f53-340a1c42d72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79b6eb-ac29-4fca-9f53-340a1c42d7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9BB045-CFD7-400D-BB74-0B6730517C8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3553CC8-9033-4DB7-947F-26C1CE21E19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5479b6eb-ac29-4fca-9f53-340a1c42d720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B45188D-FACB-4ECD-B552-1B0C285F5A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479b6eb-ac29-4fca-9f53-340a1c42d7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2383</TotalTime>
  <Words>677</Words>
  <Application>Microsoft Office PowerPoint</Application>
  <PresentationFormat>On-screen Show (4:3)</PresentationFormat>
  <Paragraphs>56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AbcTeacher</vt:lpstr>
      <vt:lpstr>Arial</vt:lpstr>
      <vt:lpstr>Calibri</vt:lpstr>
      <vt:lpstr>Default Design</vt:lpstr>
      <vt:lpstr> Meet the Teacher Welcome  from </vt:lpstr>
      <vt:lpstr>School timings</vt:lpstr>
      <vt:lpstr>Seeing the teacher</vt:lpstr>
      <vt:lpstr>Attendance</vt:lpstr>
      <vt:lpstr>PowerPoint Presentation</vt:lpstr>
      <vt:lpstr>General Reminders   </vt:lpstr>
      <vt:lpstr>Volunteers   </vt:lpstr>
      <vt:lpstr>Trips   </vt:lpstr>
      <vt:lpstr>After school clubs   </vt:lpstr>
      <vt:lpstr>PowerPoint Presentation</vt:lpstr>
      <vt:lpstr>PowerPoint Presentation</vt:lpstr>
      <vt:lpstr>PowerPoint Presentation</vt:lpstr>
    </vt:vector>
  </TitlesOfParts>
  <Company>BwD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Handwriting Training</dc:title>
  <dc:creator>c.dootson</dc:creator>
  <cp:lastModifiedBy>Abbie Winchester</cp:lastModifiedBy>
  <cp:revision>92</cp:revision>
  <dcterms:created xsi:type="dcterms:W3CDTF">2011-02-02T10:29:17Z</dcterms:created>
  <dcterms:modified xsi:type="dcterms:W3CDTF">2026-09-16T13:54:02Z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0x010100BB5B0C5897732A4BB951E28EC6B6431A</vt:lpwstr>
  </property>
</Properties>
</file>