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60" r:id="rId6"/>
    <p:sldId id="258" r:id="rId7"/>
    <p:sldId id="262" r:id="rId8"/>
    <p:sldId id="259" r:id="rId9"/>
    <p:sldId id="278" r:id="rId10"/>
    <p:sldId id="280" r:id="rId11"/>
    <p:sldId id="268" r:id="rId12"/>
    <p:sldId id="265" r:id="rId13"/>
    <p:sldId id="271" r:id="rId14"/>
    <p:sldId id="273" r:id="rId15"/>
    <p:sldId id="272" r:id="rId16"/>
    <p:sldId id="267" r:id="rId17"/>
    <p:sldId id="279" r:id="rId18"/>
    <p:sldId id="277" r:id="rId19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FFFF66"/>
    <a:srgbClr val="FF99FF"/>
    <a:srgbClr val="F0D6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60"/>
  </p:normalViewPr>
  <p:slideViewPr>
    <p:cSldViewPr>
      <p:cViewPr varScale="1">
        <p:scale>
          <a:sx n="37" d="100"/>
          <a:sy n="37" d="100"/>
        </p:scale>
        <p:origin x="1320" y="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AB6D76-F803-43A0-83FA-3A2497004E9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C731A8A4-B0E5-4F07-AB67-BA62AA6713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5E9C7B52-2793-4703-ADD5-52678C55F96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B0EA9768-9DD6-4D54-B915-DBF078BBF75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21D71D2-1C08-4BFD-8E30-4A95CE035E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183440-C386-4EA1-9CF0-22D8DAF0F6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745D7C-FB18-4B2D-A6BE-67276E2ABF5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DEA8EC-91ED-4B09-B5C6-2F8C74A13CDA}" type="datetimeFigureOut">
              <a:rPr lang="en-GB"/>
              <a:pPr>
                <a:defRPr/>
              </a:pPr>
              <a:t>15/09/2026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6B5532E-8699-43F9-ABEC-F57F76C1C2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3230C20-0E3C-4991-AA85-B70F3C3CDC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C4CBBE-2ECB-4F38-BB8C-3C5A09B275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6EE84-7A66-4009-A643-523072CE92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79A77AE-B6BC-4FF2-8888-ADBD2FA744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71DDD2AD-6860-48A4-9802-8EC43C72DB5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44BA029-04DD-46AB-9852-7F14CB6FEF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D0A022CD-096E-4587-8021-0531854E5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u="sng">
                <a:solidFill>
                  <a:schemeClr val="tx1"/>
                </a:solidFill>
                <a:latin typeface="AbcTeacher" pitchFamily="2" charset="0"/>
              </a:defRPr>
            </a:lvl1pPr>
            <a:lvl2pPr marL="742950" indent="-285750">
              <a:defRPr u="sng">
                <a:solidFill>
                  <a:schemeClr val="tx1"/>
                </a:solidFill>
                <a:latin typeface="AbcTeacher" pitchFamily="2" charset="0"/>
              </a:defRPr>
            </a:lvl2pPr>
            <a:lvl3pPr marL="11430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3pPr>
            <a:lvl4pPr marL="16002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4pPr>
            <a:lvl5pPr marL="20574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9pPr>
          </a:lstStyle>
          <a:p>
            <a:fld id="{9F7C78BA-0C71-40BE-8C02-90EFA8454235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BF5382-70E6-445C-9BAC-9665FE831D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949F6D1-63DA-49ED-A8FF-6DD1B13A35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971549F-3E08-4E6F-9687-31CF716A05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A7282-5F64-4C6E-89BC-C3B90DE956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032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782129-616A-4535-B48D-D7A0D16E3A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2617FF-EB00-46E5-8348-85787A21FB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C88B994-729F-4EEA-8F27-B5726CA71E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E7E6A-1555-4DBE-AA0E-224B4091F3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7768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21DEEF-2C13-425D-B2E9-514E83B180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D0F064-0ADC-4DA7-B596-0AC1DAB833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9ECB7B-91DB-4BF1-83DA-106C94E231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83557-CE2B-4F5D-A2C3-D02C33C3D4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9231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BD6B73-7D33-4C7E-9631-242A50643C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5F47CC-9508-4173-90CC-4F06D07EB8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580AA9-DD86-42CF-BD1B-6CABB34195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D54A3-16E0-47C7-935A-3A457927F4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406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D1B41D3-BA0E-4C06-ACCA-282ADB048D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EC15B61-34AE-4134-B895-6DF1357E42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28E3B2D-7F96-43A3-BF9D-B0AD7FC729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BD8C-E9F1-4E9E-A043-F9B7E08BCEB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4183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B783BBA-226F-4E9A-B7AA-F43CC78433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B2D90DF-7092-4271-A376-051ADEB6CA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747B1C0-D91A-4B40-BAD8-3E82070D90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9344F-84BC-4D48-9881-5D6F106905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8660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69315CA-C407-4CAF-A5F2-C07C4847A3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33F34AE-9EFB-46A0-84A5-4FFE2F16B0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22475BB-48DF-4BB4-930D-469E7188D0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09F2B-DA4F-492A-B183-96775DB062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602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6A31CC-33B6-481A-8A4A-2D242F59659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EBC69A-6A59-4895-9CC6-CCDC374FB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085A11-4816-45B3-9461-33B1B8E77A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7CE6-3548-4765-B803-1F07744233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527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682E25-4B94-4628-97CC-7586206B87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DA7F12-E876-4E44-9C38-22765EDCA2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6E5A31-ECCC-4704-8E95-11A3A88F3C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E0863-4A82-449B-8DF3-1FC3C48B48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4925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3C047B-8C21-495A-87CE-A796CDEE38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EEEE16F-AC8E-437D-9EDC-0C76C59F32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9362A72-7EC7-42F9-B4C7-DB842BF570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9D59B-70EA-4927-A6AD-BB9CB8C1C6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9648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6DC020B-0126-4345-AF63-E4C758187F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916AD6F-E0FE-47F0-B621-8EFBCFD9F5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CB6396F-B3CC-41F1-B365-4ED6B657F8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6A85F-C712-4189-B2DB-19236D2EF8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1048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D6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2D23448-2B75-42ED-9E7D-B0A0D6250D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B5B1FC7-7BBC-4332-BA8C-6CA605F9AB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B41D226-712E-4F96-82E5-2C2F142FD88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u="none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36B4F3E-036A-406C-99C6-2C65ECFC857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u="none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63545DC-6C39-438F-A000-0F8216477FB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u="none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6BD69C9-6900-4CAE-A590-1F53D8324B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blackboard">
            <a:extLst>
              <a:ext uri="{FF2B5EF4-FFF2-40B4-BE49-F238E27FC236}">
                <a16:creationId xmlns:a16="http://schemas.microsoft.com/office/drawing/2014/main" id="{185D2DEB-1C89-478E-9E18-846742941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620688"/>
            <a:ext cx="878522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>
            <a:extLst>
              <a:ext uri="{FF2B5EF4-FFF2-40B4-BE49-F238E27FC236}">
                <a16:creationId xmlns:a16="http://schemas.microsoft.com/office/drawing/2014/main" id="{B9CDEB54-1BBB-4008-978B-C412BABF572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302430"/>
            <a:ext cx="7772400" cy="1470025"/>
          </a:xfrm>
        </p:spPr>
        <p:txBody>
          <a:bodyPr/>
          <a:lstStyle/>
          <a:p>
            <a:pPr eaLnBrk="1" hangingPunct="1"/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  <a:t>Meet the Teacher</a:t>
            </a:r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5400" dirty="0">
                <a:solidFill>
                  <a:srgbClr val="FFFF66"/>
                </a:solidFill>
                <a:latin typeface="AbcTeacher" pitchFamily="2" charset="0"/>
              </a:rPr>
              <a:t>Welcome </a:t>
            </a:r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4000" dirty="0">
                <a:solidFill>
                  <a:srgbClr val="FFFF66"/>
                </a:solidFill>
                <a:latin typeface="AbcTeacher" pitchFamily="2" charset="0"/>
              </a:rPr>
              <a:t>from </a:t>
            </a:r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7F5E6F49-2677-466D-B250-ABB779561B6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05619" y="3111500"/>
            <a:ext cx="8132762" cy="2444069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en-US" sz="4200" b="1" dirty="0">
              <a:solidFill>
                <a:schemeClr val="bg1"/>
              </a:solidFill>
              <a:latin typeface="AbcTeacher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4200" b="1" dirty="0">
                <a:solidFill>
                  <a:schemeClr val="bg1"/>
                </a:solidFill>
                <a:latin typeface="AbcTeacher" pitchFamily="2" charset="0"/>
              </a:rPr>
              <a:t>Mrs Palmer and </a:t>
            </a:r>
            <a:r>
              <a:rPr lang="en-GB" altLang="en-US" sz="4200" b="1">
                <a:solidFill>
                  <a:schemeClr val="bg1"/>
                </a:solidFill>
                <a:latin typeface="AbcTeacher" pitchFamily="2" charset="0"/>
              </a:rPr>
              <a:t>Mrs Wilson</a:t>
            </a:r>
            <a:endParaRPr lang="en-GB" altLang="en-US" sz="4200" b="1" dirty="0">
              <a:solidFill>
                <a:schemeClr val="bg1"/>
              </a:solidFill>
              <a:latin typeface="AbcTeacher" pitchFamily="2" charset="0"/>
            </a:endParaRPr>
          </a:p>
          <a:p>
            <a:pPr eaLnBrk="1" hangingPunct="1">
              <a:lnSpc>
                <a:spcPct val="80000"/>
              </a:lnSpc>
            </a:pPr>
            <a:endParaRPr lang="en-GB" altLang="en-US" sz="4200" b="1" dirty="0">
              <a:solidFill>
                <a:schemeClr val="bg1"/>
              </a:solidFill>
              <a:latin typeface="AbcTeacher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>
                <a:solidFill>
                  <a:schemeClr val="bg1"/>
                </a:solidFill>
                <a:latin typeface="AbcTeacher" pitchFamily="2" charset="0"/>
              </a:rPr>
              <a:t>Miss McDermott, Miss O’Dell &amp; Mrs Wheeler are the other adults working in Year 4 this year.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blackboard">
            <a:extLst>
              <a:ext uri="{FF2B5EF4-FFF2-40B4-BE49-F238E27FC236}">
                <a16:creationId xmlns:a16="http://schemas.microsoft.com/office/drawing/2014/main" id="{3DC2E4A8-6108-47BC-BE16-0C6DFBE2C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353425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>
            <a:extLst>
              <a:ext uri="{FF2B5EF4-FFF2-40B4-BE49-F238E27FC236}">
                <a16:creationId xmlns:a16="http://schemas.microsoft.com/office/drawing/2014/main" id="{BB975230-AB5B-40E2-AA56-98D3E002AE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2485" y="476672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School timings</a:t>
            </a:r>
          </a:p>
        </p:txBody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B6AB6299-14F5-4C36-8ECC-18402706C1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92138" y="1501775"/>
            <a:ext cx="8229600" cy="5141912"/>
          </a:xfrm>
        </p:spPr>
        <p:txBody>
          <a:bodyPr/>
          <a:lstStyle/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     Children come into the class room from 8.45  and should be in class by 9.00am.</a:t>
            </a:r>
          </a:p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	They will be marked late or an unauthorised absence after that time.</a:t>
            </a:r>
          </a:p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	If children miss school, you need to ring the office to let us know and the reason why. If we do not receive contact we will phone home to discuss.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blackboard">
            <a:extLst>
              <a:ext uri="{FF2B5EF4-FFF2-40B4-BE49-F238E27FC236}">
                <a16:creationId xmlns:a16="http://schemas.microsoft.com/office/drawing/2014/main" id="{5D410EA0-3505-4E05-8278-78FF0CF2E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497888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>
            <a:extLst>
              <a:ext uri="{FF2B5EF4-FFF2-40B4-BE49-F238E27FC236}">
                <a16:creationId xmlns:a16="http://schemas.microsoft.com/office/drawing/2014/main" id="{9A782D6D-FD2C-4847-B287-9CF0921F02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Seeing the teacher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8FA921D0-5594-4CB9-9E39-7F08799FA8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30985" y="1609626"/>
            <a:ext cx="8075612" cy="4713288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At 8.45 we will be busy greeting and working with your children.  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We are available at the end of the day if you need a chat or you can ring the office to make an appointment if you have any concerns or questions.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blackboard">
            <a:extLst>
              <a:ext uri="{FF2B5EF4-FFF2-40B4-BE49-F238E27FC236}">
                <a16:creationId xmlns:a16="http://schemas.microsoft.com/office/drawing/2014/main" id="{22B2A656-9244-4F49-8905-209D0055A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496300" cy="564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>
            <a:extLst>
              <a:ext uri="{FF2B5EF4-FFF2-40B4-BE49-F238E27FC236}">
                <a16:creationId xmlns:a16="http://schemas.microsoft.com/office/drawing/2014/main" id="{68598C1D-E639-4E56-AAFE-E96A084D22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8475" y="5492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>
                <a:solidFill>
                  <a:srgbClr val="CCFFCC"/>
                </a:solidFill>
                <a:latin typeface="AbcTeacher" pitchFamily="2" charset="0"/>
              </a:rPr>
              <a:t>Collecting children</a:t>
            </a:r>
          </a:p>
        </p:txBody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B77C5E50-22DA-4B10-A4A2-B8859D2712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4175" y="1424979"/>
            <a:ext cx="8229600" cy="4525962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Children must be collected on time – 3.20pm.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Please ring the office if you are going to be late or you have arranged for another parent to pick up your child.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Please understand that we will not allow another adult or parent to collect your child if we do not know about it (even if the child knows them!)</a:t>
            </a:r>
          </a:p>
          <a:p>
            <a:pPr eaLnBrk="1" hangingPunct="1">
              <a:buFontTx/>
              <a:buNone/>
            </a:pPr>
            <a:endParaRPr lang="en-GB" altLang="en-US" dirty="0">
              <a:solidFill>
                <a:schemeClr val="bg1"/>
              </a:solidFill>
              <a:latin typeface="AbcTeacher" pitchFamily="2" charset="0"/>
            </a:endParaRPr>
          </a:p>
          <a:p>
            <a:pPr eaLnBrk="1" hangingPunct="1">
              <a:buFontTx/>
              <a:buNone/>
            </a:pPr>
            <a:endParaRPr lang="en-GB" altLang="en-US" dirty="0">
              <a:solidFill>
                <a:schemeClr val="bg1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blackboard">
            <a:extLst>
              <a:ext uri="{FF2B5EF4-FFF2-40B4-BE49-F238E27FC236}">
                <a16:creationId xmlns:a16="http://schemas.microsoft.com/office/drawing/2014/main" id="{90581E8B-A169-4586-B29F-8065B3875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42486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701D423D-92C0-4045-AA41-1624AC3832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>
                <a:solidFill>
                  <a:srgbClr val="CCFFCC"/>
                </a:solidFill>
                <a:latin typeface="AbcTeacher" pitchFamily="2" charset="0"/>
              </a:rPr>
              <a:t>Attendance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243635B8-88C0-4AE0-84EC-4486649CF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4513" y="1412776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Children need to be in school every day as we want to give them the best opportunities for learning and things can change quickly.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We want children to feel confident that they are keeping up.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Good attendance is rewarded for the class and individuals. (Attendance cup and house points.)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If overall attendance drops below our school target of 97% we will start to discuss how we can work together to help improve your child’s attendance.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CCFFCC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93BAA0D-0C7C-4A73-AA89-FE9249F9B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1267" name="Picture 4" descr="blackboard">
            <a:extLst>
              <a:ext uri="{FF2B5EF4-FFF2-40B4-BE49-F238E27FC236}">
                <a16:creationId xmlns:a16="http://schemas.microsoft.com/office/drawing/2014/main" id="{D74406C8-77DD-4107-B1BE-ABEEDF70F86F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74638"/>
            <a:ext cx="8748712" cy="6010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5">
            <a:extLst>
              <a:ext uri="{FF2B5EF4-FFF2-40B4-BE49-F238E27FC236}">
                <a16:creationId xmlns:a16="http://schemas.microsoft.com/office/drawing/2014/main" id="{3A9741B7-EE1E-4BCB-9D74-78870F58C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939" y="598879"/>
            <a:ext cx="8229600" cy="523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571500" indent="-5715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n-GB" altLang="en-US" sz="4000" b="1" u="none" dirty="0">
                <a:solidFill>
                  <a:srgbClr val="CCFFCC"/>
                </a:solidFill>
                <a:latin typeface="AbcTeacher" pitchFamily="2" charset="0"/>
              </a:rPr>
              <a:t>	</a:t>
            </a:r>
            <a:r>
              <a:rPr lang="en-GB" altLang="en-US" sz="4000" b="1" dirty="0">
                <a:solidFill>
                  <a:srgbClr val="CCFFCC"/>
                </a:solidFill>
                <a:latin typeface="AbcTeacher" pitchFamily="2" charset="0"/>
              </a:rPr>
              <a:t>Accelerated Reader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We use Accelerated Reader in KS2 to help the children and us monitor their reading. 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Once the children are ready to access this programme, they will be able to quiz on books they have read, and use this to help them choose their next book.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They should use their target on Accelerated Reader to help them stay on track. This should be around 15 minutes of reading at home a day. </a:t>
            </a:r>
          </a:p>
        </p:txBody>
      </p:sp>
    </p:spTree>
    <p:extLst>
      <p:ext uri="{BB962C8B-B14F-4D97-AF65-F5344CB8AC3E}">
        <p14:creationId xmlns:p14="http://schemas.microsoft.com/office/powerpoint/2010/main" val="3726060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93BAA0D-0C7C-4A73-AA89-FE9249F9B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1267" name="Picture 4" descr="blackboard">
            <a:extLst>
              <a:ext uri="{FF2B5EF4-FFF2-40B4-BE49-F238E27FC236}">
                <a16:creationId xmlns:a16="http://schemas.microsoft.com/office/drawing/2014/main" id="{D74406C8-77DD-4107-B1BE-ABEEDF70F86F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74638"/>
            <a:ext cx="8748712" cy="6010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5">
            <a:extLst>
              <a:ext uri="{FF2B5EF4-FFF2-40B4-BE49-F238E27FC236}">
                <a16:creationId xmlns:a16="http://schemas.microsoft.com/office/drawing/2014/main" id="{3A9741B7-EE1E-4BCB-9D74-78870F58C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939" y="598879"/>
            <a:ext cx="8229600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571500" indent="-5715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n-GB" altLang="en-US" sz="4000" b="1" u="none" dirty="0">
                <a:solidFill>
                  <a:srgbClr val="CCFFCC"/>
                </a:solidFill>
                <a:latin typeface="AbcTeacher" pitchFamily="2" charset="0"/>
              </a:rPr>
              <a:t>	Times Table Check</a:t>
            </a:r>
            <a:endParaRPr lang="en-GB" altLang="en-US" sz="4000" b="1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In Year 4 the children are continuing to learn their times tables in preparation for the Times Tables Check in June.  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We practice this twice a day and also use Times Tables Rock Stars to support this learning.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The children have their log-ins for TT </a:t>
            </a:r>
            <a:r>
              <a:rPr lang="en-GB" altLang="en-US" sz="2800" u="none" dirty="0" err="1">
                <a:solidFill>
                  <a:srgbClr val="CCFFCC"/>
                </a:solidFill>
                <a:latin typeface="AbcTeacher" pitchFamily="2" charset="0"/>
              </a:rPr>
              <a:t>Rockstars</a:t>
            </a: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 to be used at home. There will be challenges on </a:t>
            </a:r>
            <a:r>
              <a:rPr lang="en-GB" altLang="en-US" sz="2800" u="none">
                <a:solidFill>
                  <a:srgbClr val="CCFFCC"/>
                </a:solidFill>
                <a:latin typeface="AbcTeacher" pitchFamily="2" charset="0"/>
              </a:rPr>
              <a:t>this throughout the year. </a:t>
            </a: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457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B2644C9-60E5-4675-81B8-95B2F4A785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3315" name="Picture 4" descr="blackboard">
            <a:extLst>
              <a:ext uri="{FF2B5EF4-FFF2-40B4-BE49-F238E27FC236}">
                <a16:creationId xmlns:a16="http://schemas.microsoft.com/office/drawing/2014/main" id="{C404E590-CFC0-4A7E-8E0D-EC07EED597A4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525" y="0"/>
            <a:ext cx="9182100" cy="6500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Text Box 5">
            <a:extLst>
              <a:ext uri="{FF2B5EF4-FFF2-40B4-BE49-F238E27FC236}">
                <a16:creationId xmlns:a16="http://schemas.microsoft.com/office/drawing/2014/main" id="{85297049-C55A-4676-B65B-001F858E6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333375"/>
            <a:ext cx="7777237" cy="658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dirty="0">
                <a:solidFill>
                  <a:srgbClr val="CCFFCC"/>
                </a:solidFill>
                <a:latin typeface="AbcTeacher" pitchFamily="2" charset="0"/>
              </a:rPr>
              <a:t>Behaviour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 u="none" dirty="0">
                <a:solidFill>
                  <a:srgbClr val="CCFFCC"/>
                </a:solidFill>
                <a:latin typeface="AbcTeacher" pitchFamily="2" charset="0"/>
              </a:rPr>
              <a:t>Children will be rewarded for good behaviour: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House points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Star of the week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Head Teacher’s award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Board of Excellence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Notes home</a:t>
            </a:r>
          </a:p>
          <a:p>
            <a:pPr eaLnBrk="1" hangingPunct="1">
              <a:spcBef>
                <a:spcPct val="50000"/>
              </a:spcBef>
            </a:pPr>
            <a:endParaRPr lang="en-GB" altLang="en-US" sz="4400" b="1" dirty="0">
              <a:solidFill>
                <a:srgbClr val="CCFFCC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lackboard">
            <a:extLst>
              <a:ext uri="{FF2B5EF4-FFF2-40B4-BE49-F238E27FC236}">
                <a16:creationId xmlns:a16="http://schemas.microsoft.com/office/drawing/2014/main" id="{14180AFA-27BE-4877-A352-CBADFE251B5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88913"/>
            <a:ext cx="8496300" cy="5640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9" name="Rectangle 2">
            <a:extLst>
              <a:ext uri="{FF2B5EF4-FFF2-40B4-BE49-F238E27FC236}">
                <a16:creationId xmlns:a16="http://schemas.microsoft.com/office/drawing/2014/main" id="{6477307B-6B7A-4B3B-A5CC-D2F3A131D3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  <a:t>General Reminders</a:t>
            </a:r>
            <a:b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36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4340" name="Text Box 6">
            <a:extLst>
              <a:ext uri="{FF2B5EF4-FFF2-40B4-BE49-F238E27FC236}">
                <a16:creationId xmlns:a16="http://schemas.microsoft.com/office/drawing/2014/main" id="{B03F4577-8693-4718-980D-30C5917E1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196975"/>
            <a:ext cx="7775575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Uniform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Names in clothes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PE – a part of the National Curriculum, on a Tuesday  afternoon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Jewellery-earrings.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Hair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Water bottle – named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A piece of fruit for a breaktime snack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blackboard">
            <a:extLst>
              <a:ext uri="{FF2B5EF4-FFF2-40B4-BE49-F238E27FC236}">
                <a16:creationId xmlns:a16="http://schemas.microsoft.com/office/drawing/2014/main" id="{CCDC40E5-6B46-4AFA-B60F-30F5A81AFA64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61204"/>
            <a:ext cx="8496300" cy="629213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Rectangle 2">
            <a:extLst>
              <a:ext uri="{FF2B5EF4-FFF2-40B4-BE49-F238E27FC236}">
                <a16:creationId xmlns:a16="http://schemas.microsoft.com/office/drawing/2014/main" id="{06644CE2-DBA0-46B3-A68A-7CE738771F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Volunteers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5364" name="Text Box 6">
            <a:extLst>
              <a:ext uri="{FF2B5EF4-FFF2-40B4-BE49-F238E27FC236}">
                <a16:creationId xmlns:a16="http://schemas.microsoft.com/office/drawing/2014/main" id="{2C8CB15B-F5D9-4CB3-803E-478F88CDD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196975"/>
            <a:ext cx="7775575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If you have time we would appreciate volunteer support in school.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Volunteers play an important role and can help with listening to children read, support in class, going on trips/ swimming sessions etc.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If you are interested, please collect an application form from the Office, then Mrs Evans will meet with you before we complete a DBS check before working with children.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blackboard">
            <a:extLst>
              <a:ext uri="{FF2B5EF4-FFF2-40B4-BE49-F238E27FC236}">
                <a16:creationId xmlns:a16="http://schemas.microsoft.com/office/drawing/2014/main" id="{C632985C-4165-40E4-B2AE-8CDD0066F4A9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65100"/>
            <a:ext cx="8496300" cy="628823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7" name="Rectangle 2">
            <a:extLst>
              <a:ext uri="{FF2B5EF4-FFF2-40B4-BE49-F238E27FC236}">
                <a16:creationId xmlns:a16="http://schemas.microsoft.com/office/drawing/2014/main" id="{AF0B218E-D325-4CCB-AB48-2A84B54964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  <a:t>Trips</a:t>
            </a:r>
            <a:b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 dirty="0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6388" name="Text Box 6">
            <a:extLst>
              <a:ext uri="{FF2B5EF4-FFF2-40B4-BE49-F238E27FC236}">
                <a16:creationId xmlns:a16="http://schemas.microsoft.com/office/drawing/2014/main" id="{03D9AE3C-29B3-4AB1-95A3-81F12F058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196975"/>
            <a:ext cx="7775575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Educational trips will occur through the year.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After half term we are planning to go to Cheddar Gorge Caves on 26</a:t>
            </a:r>
            <a:r>
              <a:rPr lang="en-GB" altLang="en-US" sz="2800" u="none" baseline="30000" dirty="0">
                <a:solidFill>
                  <a:srgbClr val="CCFFCC"/>
                </a:solidFill>
                <a:latin typeface="AbcTeacher" pitchFamily="2" charset="0"/>
              </a:rPr>
              <a:t>th</a:t>
            </a: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 November. Also this year we expect to have an Egyptian workshop in school and a visit to Burnham beach.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For trips which have a cost, you can pay in instalments through ParentPay.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Children will also start swimming in the Spring Term this year.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blackboard">
            <a:extLst>
              <a:ext uri="{FF2B5EF4-FFF2-40B4-BE49-F238E27FC236}">
                <a16:creationId xmlns:a16="http://schemas.microsoft.com/office/drawing/2014/main" id="{1EE5D121-8C3B-49A8-80F1-0DAA26F6A912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963" y="333375"/>
            <a:ext cx="8496300" cy="564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Rectangle 2">
            <a:extLst>
              <a:ext uri="{FF2B5EF4-FFF2-40B4-BE49-F238E27FC236}">
                <a16:creationId xmlns:a16="http://schemas.microsoft.com/office/drawing/2014/main" id="{29E1BDB9-4B20-49B4-9521-13339730D6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After school clubs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7412" name="Text Box 6">
            <a:extLst>
              <a:ext uri="{FF2B5EF4-FFF2-40B4-BE49-F238E27FC236}">
                <a16:creationId xmlns:a16="http://schemas.microsoft.com/office/drawing/2014/main" id="{801F1CA0-D103-4D6D-B7AB-A3677DB15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908050"/>
            <a:ext cx="777557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b="1" u="none" dirty="0">
                <a:solidFill>
                  <a:srgbClr val="CCFFCC"/>
                </a:solidFill>
                <a:latin typeface="AbcTeacher" pitchFamily="2" charset="0"/>
              </a:rPr>
              <a:t>Clubs start soon!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b="1" u="none" dirty="0">
                <a:solidFill>
                  <a:srgbClr val="CCFFCC"/>
                </a:solidFill>
                <a:latin typeface="AbcTeacher" pitchFamily="2" charset="0"/>
              </a:rPr>
              <a:t>Please inform us through the office if your child wants to stop attending a club or cannot attend a weekly session.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b="1" u="none" dirty="0">
                <a:solidFill>
                  <a:srgbClr val="CCFFCC"/>
                </a:solidFill>
                <a:latin typeface="AbcTeacher" pitchFamily="2" charset="0"/>
              </a:rPr>
              <a:t>It is important teachers know who will be attending clubs each week.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b="1" u="none" dirty="0">
                <a:solidFill>
                  <a:srgbClr val="CCFFCC"/>
                </a:solidFill>
                <a:latin typeface="AbcTeacher" pitchFamily="2" charset="0"/>
              </a:rPr>
              <a:t>Please collect your child from outside the class where the club is held.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b="1" u="none" dirty="0">
                <a:solidFill>
                  <a:srgbClr val="CCFFCC"/>
                </a:solidFill>
                <a:latin typeface="AbcTeacher" pitchFamily="2" charset="0"/>
              </a:rPr>
              <a:t>If they are at a sports club they should be collected from the other side of the hall – via the KS2 gate.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F8C96FB-AC22-43D4-83E9-A88D5C5C3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8435" name="Picture 4" descr="blackboard">
            <a:extLst>
              <a:ext uri="{FF2B5EF4-FFF2-40B4-BE49-F238E27FC236}">
                <a16:creationId xmlns:a16="http://schemas.microsoft.com/office/drawing/2014/main" id="{58E804B0-C4C3-4A3D-B2D7-BF8029B5B4C5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438" y="188913"/>
            <a:ext cx="8747125" cy="5808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71FDB84-E5DD-4D01-B392-DC8D64BA1A65}"/>
              </a:ext>
            </a:extLst>
          </p:cNvPr>
          <p:cNvSpPr/>
          <p:nvPr/>
        </p:nvSpPr>
        <p:spPr>
          <a:xfrm>
            <a:off x="1008062" y="188913"/>
            <a:ext cx="7127875" cy="60631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Medicines</a:t>
            </a:r>
            <a:r>
              <a:rPr lang="en-GB" sz="3600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If your child needs to take any medicine, please complete relevant paper work, which can be obtained from the office.</a:t>
            </a:r>
          </a:p>
          <a:p>
            <a:pPr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The school will consider whether we are able to administer the medication and liaise with you.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3200" u="none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cTeacher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Please let us know of any medical changes.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3200" u="none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cTeacher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4" descr="blackboard">
            <a:extLst>
              <a:ext uri="{FF2B5EF4-FFF2-40B4-BE49-F238E27FC236}">
                <a16:creationId xmlns:a16="http://schemas.microsoft.com/office/drawing/2014/main" id="{DED14337-BD29-4F09-AEBB-E78E115983DE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60648"/>
            <a:ext cx="8748712" cy="64807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4" name="Text Box 5">
            <a:extLst>
              <a:ext uri="{FF2B5EF4-FFF2-40B4-BE49-F238E27FC236}">
                <a16:creationId xmlns:a16="http://schemas.microsoft.com/office/drawing/2014/main" id="{D30A817C-8C42-4207-B779-F448C0E9A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3087"/>
            <a:ext cx="8928100" cy="536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4000" dirty="0">
                <a:solidFill>
                  <a:srgbClr val="CCFFCC"/>
                </a:solidFill>
                <a:latin typeface="AbcTeacher" pitchFamily="2" charset="0"/>
              </a:rPr>
              <a:t>Pastoral Care and Support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We have an experienced pastoral team in school who can offer a variety of support to our children and families if they are in need.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Family Support Worker- uniform, money, debt, housing, foodbank, bereavement, parenting advice.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SENDCO- Concerns about special educational needs and medical needs.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Learning Mentor- delivers interventions around emotional literacy support and social skills, accessing learning, Lego Therapy, Forest School and Draw and Talk</a:t>
            </a:r>
          </a:p>
        </p:txBody>
      </p:sp>
    </p:spTree>
    <p:extLst>
      <p:ext uri="{BB962C8B-B14F-4D97-AF65-F5344CB8AC3E}">
        <p14:creationId xmlns:p14="http://schemas.microsoft.com/office/powerpoint/2010/main" val="1999839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5906441-BCF1-431A-BAC3-9E4C05096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4" descr="blackboard">
            <a:extLst>
              <a:ext uri="{FF2B5EF4-FFF2-40B4-BE49-F238E27FC236}">
                <a16:creationId xmlns:a16="http://schemas.microsoft.com/office/drawing/2014/main" id="{0A09686B-4C37-4CB8-AC5E-E36DAA7E561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5">
            <a:extLst>
              <a:ext uri="{FF2B5EF4-FFF2-40B4-BE49-F238E27FC236}">
                <a16:creationId xmlns:a16="http://schemas.microsoft.com/office/drawing/2014/main" id="{85E3C77E-524A-404C-84C9-F131F1383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16113"/>
            <a:ext cx="763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solidFill>
                  <a:srgbClr val="CCFFCC"/>
                </a:solidFill>
                <a:latin typeface="AbcTeacher" pitchFamily="2" charset="0"/>
              </a:rPr>
              <a:t>Any 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bcTeacher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bcTeacher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5B0C5897732A4BB951E28EC6B6431A" ma:contentTypeVersion="2" ma:contentTypeDescription="Create a new document." ma:contentTypeScope="" ma:versionID="d83d7b6890f49532ca419a0f0b103665">
  <xsd:schema xmlns:xsd="http://www.w3.org/2001/XMLSchema" xmlns:xs="http://www.w3.org/2001/XMLSchema" xmlns:p="http://schemas.microsoft.com/office/2006/metadata/properties" xmlns:ns3="5479b6eb-ac29-4fca-9f53-340a1c42d720" targetNamespace="http://schemas.microsoft.com/office/2006/metadata/properties" ma:root="true" ma:fieldsID="e9005938b9d87f447984899827a54cc8" ns3:_="">
    <xsd:import namespace="5479b6eb-ac29-4fca-9f53-340a1c42d72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79b6eb-ac29-4fca-9f53-340a1c42d7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B45188D-FACB-4ECD-B552-1B0C285F5A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79b6eb-ac29-4fca-9f53-340a1c42d7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9BB045-CFD7-400D-BB74-0B6730517C8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3553CC8-9033-4DB7-947F-26C1CE21E198}">
  <ds:schemaRefs>
    <ds:schemaRef ds:uri="http://schemas.openxmlformats.org/package/2006/metadata/core-properties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5479b6eb-ac29-4fca-9f53-340a1c42d720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2365</TotalTime>
  <Words>871</Words>
  <Application>Microsoft Office PowerPoint</Application>
  <PresentationFormat>On-screen Show (4:3)</PresentationFormat>
  <Paragraphs>72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AbcTeacher</vt:lpstr>
      <vt:lpstr>Arial</vt:lpstr>
      <vt:lpstr>Calibri</vt:lpstr>
      <vt:lpstr>Default Design</vt:lpstr>
      <vt:lpstr> Meet the Teacher Welcome  from </vt:lpstr>
      <vt:lpstr>School timings</vt:lpstr>
      <vt:lpstr>Seeing the teacher</vt:lpstr>
      <vt:lpstr>Collecting children</vt:lpstr>
      <vt:lpstr>Attendance</vt:lpstr>
      <vt:lpstr>PowerPoint Presentation</vt:lpstr>
      <vt:lpstr>PowerPoint Presentation</vt:lpstr>
      <vt:lpstr>PowerPoint Presentation</vt:lpstr>
      <vt:lpstr>General Reminders   </vt:lpstr>
      <vt:lpstr>Volunteers   </vt:lpstr>
      <vt:lpstr>Trips   </vt:lpstr>
      <vt:lpstr>After school clubs   </vt:lpstr>
      <vt:lpstr>PowerPoint Presentation</vt:lpstr>
      <vt:lpstr>PowerPoint Presentation</vt:lpstr>
      <vt:lpstr>PowerPoint Presentation</vt:lpstr>
    </vt:vector>
  </TitlesOfParts>
  <Company>BwD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Handwriting Training</dc:title>
  <dc:creator>c.dootson</dc:creator>
  <cp:lastModifiedBy>Sarah Wilson</cp:lastModifiedBy>
  <cp:revision>95</cp:revision>
  <dcterms:created xsi:type="dcterms:W3CDTF">2011-02-02T10:29:17Z</dcterms:created>
  <dcterms:modified xsi:type="dcterms:W3CDTF">2026-09-15T09:57:15Z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0x010100BB5B0C5897732A4BB951E28EC6B6431A</vt:lpwstr>
  </property>
</Properties>
</file>