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56" r:id="rId5"/>
    <p:sldId id="260" r:id="rId6"/>
    <p:sldId id="258" r:id="rId7"/>
    <p:sldId id="262" r:id="rId8"/>
    <p:sldId id="259" r:id="rId9"/>
    <p:sldId id="265" r:id="rId10"/>
    <p:sldId id="268" r:id="rId11"/>
    <p:sldId id="263" r:id="rId12"/>
    <p:sldId id="270" r:id="rId13"/>
    <p:sldId id="283" r:id="rId14"/>
    <p:sldId id="279" r:id="rId15"/>
    <p:sldId id="269" r:id="rId16"/>
    <p:sldId id="271" r:id="rId17"/>
    <p:sldId id="273" r:id="rId18"/>
    <p:sldId id="272" r:id="rId19"/>
    <p:sldId id="267" r:id="rId20"/>
    <p:sldId id="278" r:id="rId21"/>
    <p:sldId id="285" r:id="rId22"/>
    <p:sldId id="277" r:id="rId23"/>
    <p:sldId id="280" r:id="rId24"/>
    <p:sldId id="284" r:id="rId25"/>
    <p:sldId id="281" r:id="rId26"/>
    <p:sldId id="282" r:id="rId27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FFFF66"/>
    <a:srgbClr val="FF99FF"/>
    <a:srgbClr val="F0D6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15" autoAdjust="0"/>
    <p:restoredTop sz="94660"/>
  </p:normalViewPr>
  <p:slideViewPr>
    <p:cSldViewPr>
      <p:cViewPr varScale="1">
        <p:scale>
          <a:sx n="62" d="100"/>
          <a:sy n="62" d="100"/>
        </p:scale>
        <p:origin x="122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7AB6D76-F803-43A0-83FA-3A2497004E9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C731A8A4-B0E5-4F07-AB67-BA62AA67130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5E9C7B52-2793-4703-ADD5-52678C55F96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B0EA9768-9DD6-4D54-B915-DBF078BBF75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21D71D2-1C08-4BFD-8E30-4A95CE035E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183440-C386-4EA1-9CF0-22D8DAF0F63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745D7C-FB18-4B2D-A6BE-67276E2ABF5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1DEA8EC-91ED-4B09-B5C6-2F8C74A13CDA}" type="datetimeFigureOut">
              <a:rPr lang="en-GB"/>
              <a:pPr>
                <a:defRPr/>
              </a:pPr>
              <a:t>16/09/2026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6B5532E-8699-43F9-ABEC-F57F76C1C2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3230C20-0E3C-4991-AA85-B70F3C3CDC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C4CBBE-2ECB-4F38-BB8C-3C5A09B275D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6EE84-7A66-4009-A643-523072CE92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79A77AE-B6BC-4FF2-8888-ADBD2FA744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71DDD2AD-6860-48A4-9802-8EC43C72DB5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744BA029-04DD-46AB-9852-7F14CB6FEF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D0A022CD-096E-4587-8021-0531854E55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u="sng">
                <a:solidFill>
                  <a:schemeClr val="tx1"/>
                </a:solidFill>
                <a:latin typeface="AbcTeacher" pitchFamily="2" charset="0"/>
              </a:defRPr>
            </a:lvl1pPr>
            <a:lvl2pPr marL="742950" indent="-285750">
              <a:defRPr u="sng">
                <a:solidFill>
                  <a:schemeClr val="tx1"/>
                </a:solidFill>
                <a:latin typeface="AbcTeacher" pitchFamily="2" charset="0"/>
              </a:defRPr>
            </a:lvl2pPr>
            <a:lvl3pPr marL="11430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3pPr>
            <a:lvl4pPr marL="16002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4pPr>
            <a:lvl5pPr marL="20574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9pPr>
          </a:lstStyle>
          <a:p>
            <a:fld id="{9F7C78BA-0C71-40BE-8C02-90EFA8454235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BF5382-70E6-445C-9BAC-9665FE831D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949F6D1-63DA-49ED-A8FF-6DD1B13A35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971549F-3E08-4E6F-9687-31CF716A05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A7282-5F64-4C6E-89BC-C3B90DE956B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032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782129-616A-4535-B48D-D7A0D16E3A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2617FF-EB00-46E5-8348-85787A21FB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C88B994-729F-4EEA-8F27-B5726CA71E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E7E6A-1555-4DBE-AA0E-224B4091F3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7768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21DEEF-2C13-425D-B2E9-514E83B180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D0F064-0ADC-4DA7-B596-0AC1DAB833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9ECB7B-91DB-4BF1-83DA-106C94E231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83557-CE2B-4F5D-A2C3-D02C33C3D4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9231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BD6B73-7D33-4C7E-9631-242A50643C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5F47CC-9508-4173-90CC-4F06D07EB8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580AA9-DD86-42CF-BD1B-6CABB34195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D54A3-16E0-47C7-935A-3A457927F4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406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D1B41D3-BA0E-4C06-ACCA-282ADB048D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EC15B61-34AE-4134-B895-6DF1357E42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28E3B2D-7F96-43A3-BF9D-B0AD7FC729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BD8C-E9F1-4E9E-A043-F9B7E08BCEB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4183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B783BBA-226F-4E9A-B7AA-F43CC78433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B2D90DF-7092-4271-A376-051ADEB6CA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747B1C0-D91A-4B40-BAD8-3E82070D90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9344F-84BC-4D48-9881-5D6F106905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8660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69315CA-C407-4CAF-A5F2-C07C4847A3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33F34AE-9EFB-46A0-84A5-4FFE2F16B0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22475BB-48DF-4BB4-930D-469E7188D0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09F2B-DA4F-492A-B183-96775DB062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6026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6A31CC-33B6-481A-8A4A-2D242F59659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EBC69A-6A59-4895-9CC6-CCDC374FB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085A11-4816-45B3-9461-33B1B8E77A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37CE6-3548-4765-B803-1F07744233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5277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682E25-4B94-4628-97CC-7586206B87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DA7F12-E876-4E44-9C38-22765EDCA2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66E5A31-ECCC-4704-8E95-11A3A88F3C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E0863-4A82-449B-8DF3-1FC3C48B48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4925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3C047B-8C21-495A-87CE-A796CDEE38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EEEE16F-AC8E-437D-9EDC-0C76C59F32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9362A72-7EC7-42F9-B4C7-DB842BF570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9D59B-70EA-4927-A6AD-BB9CB8C1C6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9648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6DC020B-0126-4345-AF63-E4C758187F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916AD6F-E0FE-47F0-B621-8EFBCFD9F5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CB6396F-B3CC-41F1-B365-4ED6B657F8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6A85F-C712-4189-B2DB-19236D2EF8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1048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D6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2D23448-2B75-42ED-9E7D-B0A0D6250D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B5B1FC7-7BBC-4332-BA8C-6CA605F9AB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B41D226-712E-4F96-82E5-2C2F142FD88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u="none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36B4F3E-036A-406C-99C6-2C65ECFC857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u="none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63545DC-6C39-438F-A000-0F8216477FB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u="none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6BD69C9-6900-4CAE-A590-1F53D8324B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blackboard">
            <a:extLst>
              <a:ext uri="{FF2B5EF4-FFF2-40B4-BE49-F238E27FC236}">
                <a16:creationId xmlns:a16="http://schemas.microsoft.com/office/drawing/2014/main" id="{185D2DEB-1C89-478E-9E18-846742941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620688"/>
            <a:ext cx="878522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>
            <a:extLst>
              <a:ext uri="{FF2B5EF4-FFF2-40B4-BE49-F238E27FC236}">
                <a16:creationId xmlns:a16="http://schemas.microsoft.com/office/drawing/2014/main" id="{B9CDEB54-1BBB-4008-978B-C412BABF572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1302430"/>
            <a:ext cx="7772400" cy="1470025"/>
          </a:xfrm>
        </p:spPr>
        <p:txBody>
          <a:bodyPr/>
          <a:lstStyle/>
          <a:p>
            <a:pPr eaLnBrk="1" hangingPunct="1"/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  <a:t>Meet the Teacher</a:t>
            </a:r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5400" dirty="0">
                <a:solidFill>
                  <a:srgbClr val="FFFF66"/>
                </a:solidFill>
                <a:latin typeface="AbcTeacher" pitchFamily="2" charset="0"/>
              </a:rPr>
              <a:t>Welcome </a:t>
            </a:r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4000" dirty="0">
                <a:solidFill>
                  <a:srgbClr val="FFFF66"/>
                </a:solidFill>
                <a:latin typeface="AbcTeacher" pitchFamily="2" charset="0"/>
              </a:rPr>
              <a:t>from </a:t>
            </a:r>
          </a:p>
        </p:txBody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7F5E6F49-2677-466D-B250-ABB779561B6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05619" y="3111501"/>
            <a:ext cx="8132762" cy="14398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en-US" sz="4200" b="1" dirty="0">
              <a:solidFill>
                <a:schemeClr val="bg1"/>
              </a:solidFill>
              <a:latin typeface="AbcTeacher" pitchFamily="2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4200" b="1" dirty="0">
                <a:solidFill>
                  <a:schemeClr val="bg1"/>
                </a:solidFill>
                <a:latin typeface="AbcTeacher" pitchFamily="2" charset="0"/>
              </a:rPr>
              <a:t>Mrs Smith, Mrs Bell, Mrs Souto &amp; Mrs Ferguson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 dirty="0">
                <a:solidFill>
                  <a:schemeClr val="bg1"/>
                </a:solidFill>
                <a:latin typeface="AbcTeacher" pitchFamily="2" charset="0"/>
              </a:rPr>
              <a:t>Mrs Kidner, Ms Mitchell and Miss Downs are the Year 2 Teaching Assistants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 dirty="0">
              <a:solidFill>
                <a:schemeClr val="bg1"/>
              </a:solidFill>
              <a:latin typeface="AbcTeacher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blackboard">
            <a:extLst>
              <a:ext uri="{FF2B5EF4-FFF2-40B4-BE49-F238E27FC236}">
                <a16:creationId xmlns:a16="http://schemas.microsoft.com/office/drawing/2014/main" id="{3DC2E4A8-6108-47BC-BE16-0C6DFBE2C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353425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>
            <a:extLst>
              <a:ext uri="{FF2B5EF4-FFF2-40B4-BE49-F238E27FC236}">
                <a16:creationId xmlns:a16="http://schemas.microsoft.com/office/drawing/2014/main" id="{BB975230-AB5B-40E2-AA56-98D3E002AE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2485" y="476672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CCFFCC"/>
                </a:solidFill>
                <a:latin typeface="AbcTeacher" pitchFamily="2" charset="0"/>
              </a:rPr>
              <a:t>School timings</a:t>
            </a:r>
          </a:p>
        </p:txBody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B6AB6299-14F5-4C36-8ECC-18402706C1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92138" y="1501775"/>
            <a:ext cx="8229600" cy="5141912"/>
          </a:xfrm>
        </p:spPr>
        <p:txBody>
          <a:bodyPr/>
          <a:lstStyle/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     Children come into the class room from 8.45  and should be in class by 9.00am.</a:t>
            </a:r>
          </a:p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	They will be marked late or an unauthorised absence after that time.</a:t>
            </a:r>
          </a:p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	If your child will not be in school, you need to ring the office to let us know why. If we do not receive contact we will phone home to discuss.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A7D04C-29B7-4BD9-891B-40F268A6FDCE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CB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blackboard">
            <a:extLst>
              <a:ext uri="{FF2B5EF4-FFF2-40B4-BE49-F238E27FC236}">
                <a16:creationId xmlns:a16="http://schemas.microsoft.com/office/drawing/2014/main" id="{5D410EA0-3505-4E05-8278-78FF0CF2E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497888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>
            <a:extLst>
              <a:ext uri="{FF2B5EF4-FFF2-40B4-BE49-F238E27FC236}">
                <a16:creationId xmlns:a16="http://schemas.microsoft.com/office/drawing/2014/main" id="{9A782D6D-FD2C-4847-B287-9CF0921F02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CCFFCC"/>
                </a:solidFill>
                <a:latin typeface="AbcTeacher" pitchFamily="2" charset="0"/>
              </a:rPr>
              <a:t>Seeing the teacher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8FA921D0-5594-4CB9-9E39-7F08799FA8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30985" y="1609626"/>
            <a:ext cx="8075612" cy="4713288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We will be on the door in the morning for any quick messages.</a:t>
            </a:r>
          </a:p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For a longer conversation, we are usually available at the end of the day or you can ring the office to make an appointment if you have any concerns or questions.</a:t>
            </a:r>
          </a:p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First Parents Evenings are on 20</a:t>
            </a:r>
            <a:r>
              <a:rPr lang="en-GB" altLang="en-US" baseline="30000" dirty="0">
                <a:solidFill>
                  <a:srgbClr val="CCFFCC"/>
                </a:solidFill>
                <a:latin typeface="AbcTeacher" pitchFamily="2" charset="0"/>
              </a:rPr>
              <a:t>th</a:t>
            </a:r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 &amp; 21</a:t>
            </a:r>
            <a:r>
              <a:rPr lang="en-GB" altLang="en-US" baseline="30000" dirty="0">
                <a:solidFill>
                  <a:srgbClr val="CCFFCC"/>
                </a:solidFill>
                <a:latin typeface="AbcTeacher" pitchFamily="2" charset="0"/>
              </a:rPr>
              <a:t>st</a:t>
            </a:r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 October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16FB87-6FFF-42F3-901D-127B0C717B1B}"/>
              </a:ext>
            </a:extLst>
          </p:cNvPr>
          <p:cNvSpPr txBox="1"/>
          <p:nvPr/>
        </p:nvSpPr>
        <p:spPr>
          <a:xfrm>
            <a:off x="8620789" y="6488668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CB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blackboard">
            <a:extLst>
              <a:ext uri="{FF2B5EF4-FFF2-40B4-BE49-F238E27FC236}">
                <a16:creationId xmlns:a16="http://schemas.microsoft.com/office/drawing/2014/main" id="{22B2A656-9244-4F49-8905-209D0055A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496300" cy="564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>
            <a:extLst>
              <a:ext uri="{FF2B5EF4-FFF2-40B4-BE49-F238E27FC236}">
                <a16:creationId xmlns:a16="http://schemas.microsoft.com/office/drawing/2014/main" id="{68598C1D-E639-4E56-AAFE-E96A084D22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8475" y="54927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>
                <a:solidFill>
                  <a:srgbClr val="CCFFCC"/>
                </a:solidFill>
                <a:latin typeface="AbcTeacher" pitchFamily="2" charset="0"/>
              </a:rPr>
              <a:t>Collecting children</a:t>
            </a:r>
          </a:p>
        </p:txBody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B77C5E50-22DA-4B10-A4A2-B8859D2712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4175" y="1424979"/>
            <a:ext cx="8229600" cy="4525962"/>
          </a:xfrm>
        </p:spPr>
        <p:txBody>
          <a:bodyPr/>
          <a:lstStyle/>
          <a:p>
            <a:pPr eaLnBrk="1" hangingPunct="1"/>
            <a:r>
              <a:rPr lang="en-GB" altLang="en-US" dirty="0" err="1">
                <a:solidFill>
                  <a:srgbClr val="CCFFCC"/>
                </a:solidFill>
                <a:latin typeface="AbcTeacher" pitchFamily="2" charset="0"/>
              </a:rPr>
              <a:t>Hometime</a:t>
            </a:r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 is 3.15pm.</a:t>
            </a:r>
          </a:p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Please ring the office if you are going to be late or you have arranged for another parent to pick up your child.</a:t>
            </a:r>
          </a:p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Please understand that we will not allow another adult or parent to collect your child if we do not know about it (even if the child knows them!)</a:t>
            </a:r>
          </a:p>
          <a:p>
            <a:pPr eaLnBrk="1" hangingPunct="1">
              <a:buFontTx/>
              <a:buNone/>
            </a:pPr>
            <a:endParaRPr lang="en-GB" altLang="en-US" dirty="0">
              <a:solidFill>
                <a:schemeClr val="bg1"/>
              </a:solidFill>
              <a:latin typeface="AbcTeacher" pitchFamily="2" charset="0"/>
            </a:endParaRPr>
          </a:p>
          <a:p>
            <a:pPr eaLnBrk="1" hangingPunct="1">
              <a:buFontTx/>
              <a:buNone/>
            </a:pPr>
            <a:endParaRPr lang="en-GB" altLang="en-US" dirty="0">
              <a:solidFill>
                <a:schemeClr val="bg1"/>
              </a:solidFill>
              <a:latin typeface="AbcTeacher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29CF05-3A92-4C05-9C40-5DAFA554A47B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CB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blackboard">
            <a:extLst>
              <a:ext uri="{FF2B5EF4-FFF2-40B4-BE49-F238E27FC236}">
                <a16:creationId xmlns:a16="http://schemas.microsoft.com/office/drawing/2014/main" id="{90581E8B-A169-4586-B29F-8065B3875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42486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>
            <a:extLst>
              <a:ext uri="{FF2B5EF4-FFF2-40B4-BE49-F238E27FC236}">
                <a16:creationId xmlns:a16="http://schemas.microsoft.com/office/drawing/2014/main" id="{701D423D-92C0-4045-AA41-1624AC3832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1481" y="25539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CCFFCC"/>
                </a:solidFill>
                <a:latin typeface="AbcTeacher" pitchFamily="2" charset="0"/>
              </a:rPr>
              <a:t>Attendance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243635B8-88C0-4AE0-84EC-4486649CF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21480" y="1052736"/>
            <a:ext cx="8424863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Children need to be in school as we want to give them the best opportunities for learning and things can change quickly.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We want children to feel confident that they are keeping up.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Good attendance is rewarded for the class and individuals. (Attendance cup and team points.)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If overall attendance drops below our school target of 97% we will start to discuss how we can work together to help improve your child’s attendance.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DEF715-98D4-4991-ABC4-7868BBCC65CE}"/>
              </a:ext>
            </a:extLst>
          </p:cNvPr>
          <p:cNvSpPr txBox="1"/>
          <p:nvPr/>
        </p:nvSpPr>
        <p:spPr>
          <a:xfrm>
            <a:off x="8675152" y="6458328"/>
            <a:ext cx="468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CB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blackboard">
            <a:extLst>
              <a:ext uri="{FF2B5EF4-FFF2-40B4-BE49-F238E27FC236}">
                <a16:creationId xmlns:a16="http://schemas.microsoft.com/office/drawing/2014/main" id="{14180AFA-27BE-4877-A352-CBADFE251B5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88913"/>
            <a:ext cx="8496300" cy="5640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9" name="Rectangle 2">
            <a:extLst>
              <a:ext uri="{FF2B5EF4-FFF2-40B4-BE49-F238E27FC236}">
                <a16:creationId xmlns:a16="http://schemas.microsoft.com/office/drawing/2014/main" id="{6477307B-6B7A-4B3B-A5CC-D2F3A131D3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  <a:t>General Reminders</a:t>
            </a: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4340" name="Text Box 6">
            <a:extLst>
              <a:ext uri="{FF2B5EF4-FFF2-40B4-BE49-F238E27FC236}">
                <a16:creationId xmlns:a16="http://schemas.microsoft.com/office/drawing/2014/main" id="{B03F4577-8693-4718-980D-30C5917E1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196975"/>
            <a:ext cx="7775575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Uniform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Names in clothes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PE – a part of the National Curriculum, on a Wednesday. Earrings to be removed at home.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Jewellery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Hair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Water bottle - named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E599E4-E824-4307-AC7B-D8C070E72F9B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CB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B2644C9-60E5-4675-81B8-95B2F4A785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3315" name="Picture 4" descr="blackboard">
            <a:extLst>
              <a:ext uri="{FF2B5EF4-FFF2-40B4-BE49-F238E27FC236}">
                <a16:creationId xmlns:a16="http://schemas.microsoft.com/office/drawing/2014/main" id="{C404E590-CFC0-4A7E-8E0D-EC07EED597A4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525" y="0"/>
            <a:ext cx="9182100" cy="6500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6" name="Text Box 5">
            <a:extLst>
              <a:ext uri="{FF2B5EF4-FFF2-40B4-BE49-F238E27FC236}">
                <a16:creationId xmlns:a16="http://schemas.microsoft.com/office/drawing/2014/main" id="{85297049-C55A-4676-B65B-001F858E6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333375"/>
            <a:ext cx="7777237" cy="6863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 dirty="0">
                <a:solidFill>
                  <a:srgbClr val="CCFFCC"/>
                </a:solidFill>
                <a:latin typeface="AbcTeacher" pitchFamily="2" charset="0"/>
              </a:rPr>
              <a:t>Behaviour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 u="none" dirty="0">
                <a:solidFill>
                  <a:srgbClr val="CCFFCC"/>
                </a:solidFill>
                <a:latin typeface="AbcTeacher" pitchFamily="2" charset="0"/>
              </a:rPr>
              <a:t>Children will be rewarded for good behaviour: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u="none" dirty="0">
                <a:solidFill>
                  <a:srgbClr val="CCFFCC"/>
                </a:solidFill>
                <a:latin typeface="AbcTeacher" pitchFamily="2" charset="0"/>
              </a:rPr>
              <a:t>House points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u="none" dirty="0">
                <a:solidFill>
                  <a:srgbClr val="CCFFCC"/>
                </a:solidFill>
                <a:latin typeface="AbcTeacher" pitchFamily="2" charset="0"/>
              </a:rPr>
              <a:t>Star of the week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u="none" dirty="0">
                <a:solidFill>
                  <a:srgbClr val="CCFFCC"/>
                </a:solidFill>
                <a:latin typeface="AbcTeacher" pitchFamily="2" charset="0"/>
              </a:rPr>
              <a:t>Head Teacher’s award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u="none" dirty="0">
                <a:solidFill>
                  <a:srgbClr val="CCFFCC"/>
                </a:solidFill>
                <a:latin typeface="AbcTeacher" pitchFamily="2" charset="0"/>
              </a:rPr>
              <a:t>Board of Excellence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u="none" dirty="0">
                <a:solidFill>
                  <a:srgbClr val="CCFFCC"/>
                </a:solidFill>
                <a:latin typeface="AbcTeacher" pitchFamily="2" charset="0"/>
              </a:rPr>
              <a:t>Behave your best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u="none" dirty="0">
                <a:solidFill>
                  <a:srgbClr val="CCFFCC"/>
                </a:solidFill>
                <a:latin typeface="AbcTeacher" pitchFamily="2" charset="0"/>
              </a:rPr>
              <a:t>Notes home</a:t>
            </a:r>
          </a:p>
          <a:p>
            <a:pPr eaLnBrk="1" hangingPunct="1">
              <a:spcBef>
                <a:spcPct val="50000"/>
              </a:spcBef>
            </a:pPr>
            <a:endParaRPr lang="en-GB" altLang="en-US" sz="4400" b="1" dirty="0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8C0C4F-2213-4FEB-96E6-C3DE6C9A2DE6}"/>
              </a:ext>
            </a:extLst>
          </p:cNvPr>
          <p:cNvSpPr txBox="1"/>
          <p:nvPr/>
        </p:nvSpPr>
        <p:spPr>
          <a:xfrm>
            <a:off x="8352832" y="6479203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CB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blackboard">
            <a:extLst>
              <a:ext uri="{FF2B5EF4-FFF2-40B4-BE49-F238E27FC236}">
                <a16:creationId xmlns:a16="http://schemas.microsoft.com/office/drawing/2014/main" id="{D63D55D6-D0A9-4876-8EC7-804DECA9B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8675687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>
            <a:extLst>
              <a:ext uri="{FF2B5EF4-FFF2-40B4-BE49-F238E27FC236}">
                <a16:creationId xmlns:a16="http://schemas.microsoft.com/office/drawing/2014/main" id="{1B4A6EAA-6D79-4296-88D6-66B4AE06FF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CCFFCC"/>
                </a:solidFill>
                <a:latin typeface="AbcTeacher" pitchFamily="2" charset="0"/>
              </a:rPr>
              <a:t>Homework</a:t>
            </a:r>
          </a:p>
        </p:txBody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2AF20F9E-ACBC-4550-97E4-EB94561D96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2431" y="1556792"/>
            <a:ext cx="8229600" cy="4580968"/>
          </a:xfrm>
        </p:spPr>
        <p:txBody>
          <a:bodyPr/>
          <a:lstStyle/>
          <a:p>
            <a:pPr eaLnBrk="1" hangingPunct="1"/>
            <a:r>
              <a:rPr lang="en-GB" altLang="en-US" sz="3100" dirty="0">
                <a:solidFill>
                  <a:srgbClr val="CCFFCC"/>
                </a:solidFill>
                <a:latin typeface="AbcTeacher" pitchFamily="2" charset="0"/>
              </a:rPr>
              <a:t>This will go out on a Friday – it will either have a Maths, English or Topic focus, it also will include spellings based upon what we are learning.</a:t>
            </a:r>
          </a:p>
          <a:p>
            <a:pPr eaLnBrk="1" hangingPunct="1"/>
            <a:r>
              <a:rPr lang="en-GB" altLang="en-US" sz="3100" dirty="0">
                <a:solidFill>
                  <a:srgbClr val="CCFFCC"/>
                </a:solidFill>
                <a:latin typeface="AbcTeacher" pitchFamily="2" charset="0"/>
              </a:rPr>
              <a:t>The orange homework book should be handed in on the following Wednesday.</a:t>
            </a:r>
          </a:p>
          <a:p>
            <a:pPr eaLnBrk="1" hangingPunct="1"/>
            <a:r>
              <a:rPr lang="en-GB" altLang="en-US" sz="3100" dirty="0">
                <a:solidFill>
                  <a:srgbClr val="CCFFCC"/>
                </a:solidFill>
                <a:latin typeface="AbcTeacher" pitchFamily="2" charset="0"/>
              </a:rPr>
              <a:t>Homework club is available on Wednesdays for those who did not manage to do it at home.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8A546A-8926-46E2-B7F0-61CD98F2D483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CF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93BAA0D-0C7C-4A73-AA89-FE9249F9B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1267" name="Picture 4" descr="blackboard">
            <a:extLst>
              <a:ext uri="{FF2B5EF4-FFF2-40B4-BE49-F238E27FC236}">
                <a16:creationId xmlns:a16="http://schemas.microsoft.com/office/drawing/2014/main" id="{D74406C8-77DD-4107-B1BE-ABEEDF70F86F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 Box 5">
            <a:extLst>
              <a:ext uri="{FF2B5EF4-FFF2-40B4-BE49-F238E27FC236}">
                <a16:creationId xmlns:a16="http://schemas.microsoft.com/office/drawing/2014/main" id="{3A9741B7-EE1E-4BCB-9D74-78870F58C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394" y="537993"/>
            <a:ext cx="7632700" cy="555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71500" indent="-5715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FontTx/>
              <a:buNone/>
              <a:defRPr/>
            </a:pPr>
            <a:r>
              <a:rPr lang="en-GB" altLang="en-US" sz="4400" b="1" u="none" dirty="0">
                <a:solidFill>
                  <a:srgbClr val="CCFFCC"/>
                </a:solidFill>
                <a:latin typeface="AbcTeacher" pitchFamily="2" charset="0"/>
              </a:rPr>
              <a:t>	</a:t>
            </a:r>
            <a:r>
              <a:rPr lang="en-GB" altLang="en-US" sz="4000" b="1" dirty="0">
                <a:solidFill>
                  <a:srgbClr val="CCFFCC"/>
                </a:solidFill>
                <a:latin typeface="AbcTeacher" pitchFamily="2" charset="0"/>
              </a:rPr>
              <a:t>Reading at home:</a:t>
            </a:r>
          </a:p>
          <a:p>
            <a:pPr eaLnBrk="1" hangingPunct="1">
              <a:defRPr/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Daily reading with your child – this means re-reading the book. It builds confidence, familiarity and reading skills, fluency and expression.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Please sign the reading record book when you have read with your child. You don’t have to make a lengthy comment each time – a date and initial is fine!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Please make sure the reading book and reading record are in school every day. We need to read with your child too!</a:t>
            </a:r>
          </a:p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endParaRPr lang="en-GB" altLang="en-US" sz="4400" b="1" dirty="0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CD97EB-C509-472D-97A9-33BFF9503D22}"/>
              </a:ext>
            </a:extLst>
          </p:cNvPr>
          <p:cNvSpPr txBox="1"/>
          <p:nvPr/>
        </p:nvSpPr>
        <p:spPr>
          <a:xfrm>
            <a:off x="8414414" y="6381750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CF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93BAA0D-0C7C-4A73-AA89-FE9249F9B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1267" name="Picture 4" descr="blackboard">
            <a:extLst>
              <a:ext uri="{FF2B5EF4-FFF2-40B4-BE49-F238E27FC236}">
                <a16:creationId xmlns:a16="http://schemas.microsoft.com/office/drawing/2014/main" id="{D74406C8-77DD-4107-B1BE-ABEEDF70F86F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 Box 5">
            <a:extLst>
              <a:ext uri="{FF2B5EF4-FFF2-40B4-BE49-F238E27FC236}">
                <a16:creationId xmlns:a16="http://schemas.microsoft.com/office/drawing/2014/main" id="{3A9741B7-EE1E-4BCB-9D74-78870F58C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394" y="537993"/>
            <a:ext cx="7632700" cy="54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71500" indent="-5715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FontTx/>
              <a:buNone/>
              <a:defRPr/>
            </a:pPr>
            <a:r>
              <a:rPr lang="en-GB" altLang="en-US" sz="4400" b="1" u="none" dirty="0">
                <a:solidFill>
                  <a:srgbClr val="CCFFCC"/>
                </a:solidFill>
                <a:latin typeface="AbcTeacher" pitchFamily="2" charset="0"/>
              </a:rPr>
              <a:t>	</a:t>
            </a:r>
            <a:r>
              <a:rPr lang="en-GB" altLang="en-US" sz="4000" b="1" dirty="0">
                <a:solidFill>
                  <a:srgbClr val="CCFFCC"/>
                </a:solidFill>
                <a:latin typeface="AbcTeacher" pitchFamily="2" charset="0"/>
              </a:rPr>
              <a:t>How else you can support: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3600" b="1" u="none" dirty="0">
                <a:solidFill>
                  <a:srgbClr val="CCFFCC"/>
                </a:solidFill>
                <a:latin typeface="AbcTeacher" pitchFamily="2" charset="0"/>
              </a:rPr>
              <a:t>Arithmetic practise and basic maths skills.</a:t>
            </a:r>
          </a:p>
          <a:p>
            <a:pPr eaLnBrk="1" hangingPunct="1">
              <a:spcBef>
                <a:spcPct val="50000"/>
              </a:spcBef>
              <a:defRPr/>
            </a:pPr>
            <a:endParaRPr lang="en-GB" altLang="en-US" sz="3600" b="1" u="none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GB" altLang="en-US" sz="3600" b="1" u="none" dirty="0">
              <a:solidFill>
                <a:srgbClr val="CCFFCC"/>
              </a:solidFill>
              <a:latin typeface="AbcTeacher" pitchFamily="2" charset="0"/>
            </a:endParaRPr>
          </a:p>
          <a:p>
            <a:pPr marL="0" indent="0" eaLnBrk="1" hangingPunct="1">
              <a:spcBef>
                <a:spcPct val="50000"/>
              </a:spcBef>
              <a:buNone/>
              <a:defRPr/>
            </a:pPr>
            <a:endParaRPr lang="en-GB" altLang="en-US" sz="3600" b="1" u="none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GB" altLang="en-US" sz="3600" b="1" u="none" dirty="0">
              <a:solidFill>
                <a:srgbClr val="CCFFCC"/>
              </a:solidFill>
              <a:latin typeface="AbcTeacher" pitchFamily="2" charset="0"/>
            </a:endParaRPr>
          </a:p>
        </p:txBody>
      </p:sp>
      <p:pic>
        <p:nvPicPr>
          <p:cNvPr id="1026" name="Picture 2" descr="M2ARXW11 - KS1 Year 2 Maths 10-Minute Weekly Workouts: Arithmetic">
            <a:extLst>
              <a:ext uri="{FF2B5EF4-FFF2-40B4-BE49-F238E27FC236}">
                <a16:creationId xmlns:a16="http://schemas.microsoft.com/office/drawing/2014/main" id="{E0D08D00-2D7B-47A7-99D4-7CB9EA270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6100">
            <a:off x="1111794" y="2841057"/>
            <a:ext cx="1622616" cy="2068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DB1FD23-0424-4DC1-9D30-65FE738A2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4384" y="2724672"/>
            <a:ext cx="2133710" cy="1428823"/>
          </a:xfrm>
          <a:prstGeom prst="rect">
            <a:avLst/>
          </a:prstGeom>
        </p:spPr>
      </p:pic>
      <p:pic>
        <p:nvPicPr>
          <p:cNvPr id="1028" name="Picture 4" descr="Topmarks - Free Interactive Learning Games, Maths Worksheets ...">
            <a:extLst>
              <a:ext uri="{FF2B5EF4-FFF2-40B4-BE49-F238E27FC236}">
                <a16:creationId xmlns:a16="http://schemas.microsoft.com/office/drawing/2014/main" id="{B6B14218-7BA6-4496-9F24-39FE9DAE8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9572">
            <a:off x="5781883" y="3088320"/>
            <a:ext cx="2534680" cy="152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2E679E-9FAA-4129-8DA3-DCAF8724CDF4}"/>
              </a:ext>
            </a:extLst>
          </p:cNvPr>
          <p:cNvSpPr txBox="1"/>
          <p:nvPr/>
        </p:nvSpPr>
        <p:spPr>
          <a:xfrm>
            <a:off x="8532440" y="6301859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CF</a:t>
            </a:r>
          </a:p>
        </p:txBody>
      </p:sp>
    </p:spTree>
    <p:extLst>
      <p:ext uri="{BB962C8B-B14F-4D97-AF65-F5344CB8AC3E}">
        <p14:creationId xmlns:p14="http://schemas.microsoft.com/office/powerpoint/2010/main" val="591522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58091-FAED-432C-BCC3-0B176F7D8E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558BF-1603-4076-BB5E-2F0AC9B981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blackboard">
            <a:extLst>
              <a:ext uri="{FF2B5EF4-FFF2-40B4-BE49-F238E27FC236}">
                <a16:creationId xmlns:a16="http://schemas.microsoft.com/office/drawing/2014/main" id="{5E51FEB6-C7CA-47DA-AD63-FF4F20E20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6250"/>
            <a:ext cx="8748712" cy="580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16DA567-FF9D-43CC-9EBC-5B1F28298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394" y="537993"/>
            <a:ext cx="7632700" cy="5404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71500" indent="-5715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n-GB" altLang="en-US" sz="4400" b="1" u="none" dirty="0">
                <a:solidFill>
                  <a:srgbClr val="CCFFCC"/>
                </a:solidFill>
                <a:latin typeface="AbcTeacher" pitchFamily="2" charset="0"/>
              </a:rPr>
              <a:t>Accelerated Reader</a:t>
            </a:r>
            <a:endParaRPr lang="en-GB" altLang="en-US" sz="4400" b="1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defRPr/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As children go through Year 2 they will gradually move onto the Accelerated Reader Scheme.</a:t>
            </a:r>
          </a:p>
          <a:p>
            <a:pPr eaLnBrk="1" hangingPunct="1">
              <a:defRPr/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Book level determined by a Star Test that they will mostly sit over next few weeks.</a:t>
            </a:r>
          </a:p>
          <a:p>
            <a:pPr eaLnBrk="1" hangingPunct="1">
              <a:defRPr/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They move through the levels by reading the whole book twice (or once if it’s longer!) quizzing at the end. </a:t>
            </a:r>
          </a:p>
          <a:p>
            <a:pPr eaLnBrk="1" hangingPunct="1">
              <a:defRPr/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The book may seem easy but it’s the comprehension that is important – if they are getting less than 80% on quizzes they won’t be ready to move up.  </a:t>
            </a:r>
          </a:p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endParaRPr lang="en-GB" altLang="en-US" sz="4400" b="1" dirty="0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6685DD-F364-431B-954D-4844724B8853}"/>
              </a:ext>
            </a:extLst>
          </p:cNvPr>
          <p:cNvSpPr txBox="1"/>
          <p:nvPr/>
        </p:nvSpPr>
        <p:spPr>
          <a:xfrm>
            <a:off x="8383329" y="6381750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CF</a:t>
            </a:r>
          </a:p>
        </p:txBody>
      </p:sp>
    </p:spTree>
    <p:extLst>
      <p:ext uri="{BB962C8B-B14F-4D97-AF65-F5344CB8AC3E}">
        <p14:creationId xmlns:p14="http://schemas.microsoft.com/office/powerpoint/2010/main" val="4049402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452E713F-A631-4E77-9509-EC7C59761A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2291" name="Picture 4" descr="blackboard">
            <a:extLst>
              <a:ext uri="{FF2B5EF4-FFF2-40B4-BE49-F238E27FC236}">
                <a16:creationId xmlns:a16="http://schemas.microsoft.com/office/drawing/2014/main" id="{2CE79CF1-80AE-4C89-A63C-E057B9412E8F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644" y="524668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2" name="Text Box 5">
            <a:extLst>
              <a:ext uri="{FF2B5EF4-FFF2-40B4-BE49-F238E27FC236}">
                <a16:creationId xmlns:a16="http://schemas.microsoft.com/office/drawing/2014/main" id="{553116B5-678E-4EF7-847A-5A673A127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052736"/>
            <a:ext cx="7632700" cy="4001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 eaLnBrk="1" hangingPunct="1">
              <a:spcBef>
                <a:spcPct val="50000"/>
              </a:spcBef>
              <a:buNone/>
            </a:pPr>
            <a:r>
              <a:rPr lang="en-GB" altLang="en-US" sz="4400" b="1" dirty="0">
                <a:solidFill>
                  <a:srgbClr val="CCFFCC"/>
                </a:solidFill>
                <a:latin typeface="AbcTeacher" pitchFamily="2" charset="0"/>
              </a:rPr>
              <a:t>Interventions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u="none" dirty="0">
                <a:solidFill>
                  <a:srgbClr val="CCFFCC"/>
                </a:solidFill>
                <a:latin typeface="AbcTeacher" pitchFamily="2" charset="0"/>
              </a:rPr>
              <a:t>We aim to support anyone struggling with the day’s lessons through an instant intervention.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As we get to know children, we will address specific needs with different interventions to support them.  </a:t>
            </a:r>
            <a:r>
              <a:rPr lang="en-GB" altLang="en-US" sz="2800" u="none" dirty="0" err="1">
                <a:solidFill>
                  <a:srgbClr val="CCFFCC"/>
                </a:solidFill>
                <a:latin typeface="AbcTeacher" pitchFamily="2" charset="0"/>
              </a:rPr>
              <a:t>E.g</a:t>
            </a: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 Maths and Phonics.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875640-B45F-488B-B67C-68038382826F}"/>
              </a:ext>
            </a:extLst>
          </p:cNvPr>
          <p:cNvSpPr txBox="1"/>
          <p:nvPr/>
        </p:nvSpPr>
        <p:spPr>
          <a:xfrm>
            <a:off x="8414414" y="6334230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CF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blackboard">
            <a:extLst>
              <a:ext uri="{FF2B5EF4-FFF2-40B4-BE49-F238E27FC236}">
                <a16:creationId xmlns:a16="http://schemas.microsoft.com/office/drawing/2014/main" id="{CCDC40E5-6B46-4AFA-B60F-30F5A81AFA64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61204"/>
            <a:ext cx="8496300" cy="5640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Rectangle 2">
            <a:extLst>
              <a:ext uri="{FF2B5EF4-FFF2-40B4-BE49-F238E27FC236}">
                <a16:creationId xmlns:a16="http://schemas.microsoft.com/office/drawing/2014/main" id="{06644CE2-DBA0-46B3-A68A-7CE738771F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  <a:t>Volunteers</a:t>
            </a: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5364" name="Text Box 6">
            <a:extLst>
              <a:ext uri="{FF2B5EF4-FFF2-40B4-BE49-F238E27FC236}">
                <a16:creationId xmlns:a16="http://schemas.microsoft.com/office/drawing/2014/main" id="{2C8CB15B-F5D9-4CB3-803E-478F88CDD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196975"/>
            <a:ext cx="777557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If you have time we would appreciate volunteer support in school.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Volunteers play an important role and can help with listening to children read, support in class, going on trips/ swimming sessions etc.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If you are interested, please collect an application form from the Office, then Mrs Evans will meet with you before we complete a DBS check before working with children.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7ADEBD-EFCB-4CF3-995C-752011398AEA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CF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blackboard">
            <a:extLst>
              <a:ext uri="{FF2B5EF4-FFF2-40B4-BE49-F238E27FC236}">
                <a16:creationId xmlns:a16="http://schemas.microsoft.com/office/drawing/2014/main" id="{C632985C-4165-40E4-B2AE-8CDD0066F4A9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88913"/>
            <a:ext cx="8496300" cy="5640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7" name="Rectangle 2">
            <a:extLst>
              <a:ext uri="{FF2B5EF4-FFF2-40B4-BE49-F238E27FC236}">
                <a16:creationId xmlns:a16="http://schemas.microsoft.com/office/drawing/2014/main" id="{AF0B218E-D325-4CCB-AB48-2A84B54964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  <a:t>Trips</a:t>
            </a: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6388" name="Text Box 6">
            <a:extLst>
              <a:ext uri="{FF2B5EF4-FFF2-40B4-BE49-F238E27FC236}">
                <a16:creationId xmlns:a16="http://schemas.microsoft.com/office/drawing/2014/main" id="{03D9AE3C-29B3-4AB1-95A3-81F12F058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320141"/>
            <a:ext cx="7854707" cy="375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Education trips will occur through the year.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u="none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                                  Bristol Aquarium Tues 24 Nov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u="none" dirty="0">
              <a:solidFill>
                <a:srgbClr val="CCFFCC"/>
              </a:solidFill>
              <a:latin typeface="AbcTeacher" pitchFamily="2" charset="0"/>
            </a:endParaRPr>
          </a:p>
          <a:p>
            <a:pPr marL="0" indent="0" eaLnBrk="1" hangingPunct="1">
              <a:spcBef>
                <a:spcPct val="50000"/>
              </a:spcBef>
              <a:buNone/>
            </a:pPr>
            <a:endParaRPr lang="en-GB" altLang="en-US" sz="2800" u="none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You can pay in instalments through ParentPay.</a:t>
            </a:r>
          </a:p>
        </p:txBody>
      </p:sp>
      <p:pic>
        <p:nvPicPr>
          <p:cNvPr id="2050" name="Picture 2" descr="Photo 1 of 4">
            <a:extLst>
              <a:ext uri="{FF2B5EF4-FFF2-40B4-BE49-F238E27FC236}">
                <a16:creationId xmlns:a16="http://schemas.microsoft.com/office/drawing/2014/main" id="{34471B82-DBCF-4417-BA90-542C3AF92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75371"/>
            <a:ext cx="2160240" cy="206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9D2C8E3-4156-43AD-A0B1-26B4EFD2D49A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blackboard">
            <a:extLst>
              <a:ext uri="{FF2B5EF4-FFF2-40B4-BE49-F238E27FC236}">
                <a16:creationId xmlns:a16="http://schemas.microsoft.com/office/drawing/2014/main" id="{1EE5D121-8C3B-49A8-80F1-0DAA26F6A912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4963" y="333375"/>
            <a:ext cx="8496300" cy="564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1" name="Rectangle 2">
            <a:extLst>
              <a:ext uri="{FF2B5EF4-FFF2-40B4-BE49-F238E27FC236}">
                <a16:creationId xmlns:a16="http://schemas.microsoft.com/office/drawing/2014/main" id="{29E1BDB9-4B20-49B4-9521-13339730D6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  <a:t>After school clubs</a:t>
            </a: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7412" name="Text Box 6">
            <a:extLst>
              <a:ext uri="{FF2B5EF4-FFF2-40B4-BE49-F238E27FC236}">
                <a16:creationId xmlns:a16="http://schemas.microsoft.com/office/drawing/2014/main" id="{801F1CA0-D103-4D6D-B7AB-A3677DB15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908050"/>
            <a:ext cx="7775575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Clubs starting soon.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Please inform us through the office if your child wants to stop attending a club or cannot attend a weekly session.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It is important teachers know who will be attending clubs each week.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Please collect your child from outside the class where the club is held.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If they are at a sports club they should be collected from the other side of the hall – via the KS2 gate.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E86D50-C20B-4706-8789-13439E0C1DEB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F8C96FB-AC22-43D4-83E9-A88D5C5C3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8435" name="Picture 4" descr="blackboard">
            <a:extLst>
              <a:ext uri="{FF2B5EF4-FFF2-40B4-BE49-F238E27FC236}">
                <a16:creationId xmlns:a16="http://schemas.microsoft.com/office/drawing/2014/main" id="{58E804B0-C4C3-4A3D-B2D7-BF8029B5B4C5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438" y="188913"/>
            <a:ext cx="8747125" cy="5808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71FDB84-E5DD-4D01-B392-DC8D64BA1A65}"/>
              </a:ext>
            </a:extLst>
          </p:cNvPr>
          <p:cNvSpPr/>
          <p:nvPr/>
        </p:nvSpPr>
        <p:spPr>
          <a:xfrm>
            <a:off x="1008062" y="188913"/>
            <a:ext cx="7127875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Medicines</a:t>
            </a:r>
            <a:r>
              <a:rPr lang="en-GB" sz="3600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8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If your child needs to take any medicine, please complete relevant paper work, which can be obtained from the office.</a:t>
            </a:r>
          </a:p>
          <a:p>
            <a:pPr>
              <a:defRPr/>
            </a:pPr>
            <a:r>
              <a:rPr lang="en-GB" sz="28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8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The school will consider whether we are able to administer the medication and liaise with you.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2800" u="none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cTeacher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8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Please let us know of any medical changes.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3200" u="none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cTeacher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CEA6E9-731D-4519-BCAE-55AD26803532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4" descr="blackboard">
            <a:extLst>
              <a:ext uri="{FF2B5EF4-FFF2-40B4-BE49-F238E27FC236}">
                <a16:creationId xmlns:a16="http://schemas.microsoft.com/office/drawing/2014/main" id="{DED14337-BD29-4F09-AEBB-E78E115983DE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4" name="Text Box 5">
            <a:extLst>
              <a:ext uri="{FF2B5EF4-FFF2-40B4-BE49-F238E27FC236}">
                <a16:creationId xmlns:a16="http://schemas.microsoft.com/office/drawing/2014/main" id="{D30A817C-8C42-4207-B779-F448C0E9A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3087"/>
            <a:ext cx="9252520" cy="536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r>
              <a:rPr lang="en-GB" altLang="en-US" sz="4000" dirty="0">
                <a:solidFill>
                  <a:srgbClr val="CCFFCC"/>
                </a:solidFill>
                <a:latin typeface="AbcTeacher" pitchFamily="2" charset="0"/>
              </a:rPr>
              <a:t>Pastoral Care and Support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We have an experienced pastoral team in school who can offer a variety of support to our children and families if they are in need.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Family Support Worker- uniform, money, debt, housing, foodbank, bereavement, parenting advice.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SENDCO- Concerns about special educational needs and medical needs.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Learning Mentor- delivers interventions around emotional literacy support and social skills, accessing learning, Lego Therapy, Forest School and Draw and Talk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2864BB-B219-4301-B0D9-4F06442D0008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CS</a:t>
            </a:r>
          </a:p>
        </p:txBody>
      </p:sp>
    </p:spTree>
    <p:extLst>
      <p:ext uri="{BB962C8B-B14F-4D97-AF65-F5344CB8AC3E}">
        <p14:creationId xmlns:p14="http://schemas.microsoft.com/office/powerpoint/2010/main" val="19998392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4" descr="blackboard">
            <a:extLst>
              <a:ext uri="{FF2B5EF4-FFF2-40B4-BE49-F238E27FC236}">
                <a16:creationId xmlns:a16="http://schemas.microsoft.com/office/drawing/2014/main" id="{DED14337-BD29-4F09-AEBB-E78E115983DE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4" name="Text Box 5">
            <a:extLst>
              <a:ext uri="{FF2B5EF4-FFF2-40B4-BE49-F238E27FC236}">
                <a16:creationId xmlns:a16="http://schemas.microsoft.com/office/drawing/2014/main" id="{D30A817C-8C42-4207-B779-F448C0E9A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3087"/>
            <a:ext cx="9252520" cy="2529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endParaRPr lang="en-GB" altLang="en-US" sz="2800" u="none" dirty="0">
              <a:solidFill>
                <a:srgbClr val="CCFFCC"/>
              </a:solidFill>
              <a:latin typeface="AbcTeacher" pitchFamily="2" charset="0"/>
            </a:endParaRPr>
          </a:p>
          <a:p>
            <a:pPr algn="ctr">
              <a:buFontTx/>
              <a:buNone/>
            </a:pPr>
            <a:endParaRPr lang="en-GB" altLang="en-US" sz="2800" u="none" dirty="0">
              <a:solidFill>
                <a:srgbClr val="CCFFCC"/>
              </a:solidFill>
              <a:latin typeface="AbcTeacher" pitchFamily="2" charset="0"/>
            </a:endParaRPr>
          </a:p>
          <a:p>
            <a:pPr algn="ctr">
              <a:buFontTx/>
              <a:buNone/>
            </a:pPr>
            <a:r>
              <a:rPr lang="en-GB" altLang="en-US" sz="4400" b="1" u="none" dirty="0">
                <a:solidFill>
                  <a:srgbClr val="CCFFCC"/>
                </a:solidFill>
                <a:latin typeface="AbcTeacher" pitchFamily="2" charset="0"/>
              </a:rPr>
              <a:t>What are we working towards this year?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B43FBB-74D2-4BC9-88BD-9761017DFCBF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CS</a:t>
            </a:r>
          </a:p>
        </p:txBody>
      </p:sp>
    </p:spTree>
    <p:extLst>
      <p:ext uri="{BB962C8B-B14F-4D97-AF65-F5344CB8AC3E}">
        <p14:creationId xmlns:p14="http://schemas.microsoft.com/office/powerpoint/2010/main" val="6203596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5906441-BCF1-431A-BAC3-9E4C050967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4" descr="blackboard">
            <a:extLst>
              <a:ext uri="{FF2B5EF4-FFF2-40B4-BE49-F238E27FC236}">
                <a16:creationId xmlns:a16="http://schemas.microsoft.com/office/drawing/2014/main" id="{0A09686B-4C37-4CB8-AC5E-E36DAA7E561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Text Box 5">
            <a:extLst>
              <a:ext uri="{FF2B5EF4-FFF2-40B4-BE49-F238E27FC236}">
                <a16:creationId xmlns:a16="http://schemas.microsoft.com/office/drawing/2014/main" id="{85E3C77E-524A-404C-84C9-F131F1383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55638"/>
            <a:ext cx="7632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 dirty="0">
                <a:solidFill>
                  <a:srgbClr val="CCFFCC"/>
                </a:solidFill>
                <a:latin typeface="AbcTeacher" pitchFamily="2" charset="0"/>
              </a:rPr>
              <a:t>English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CFD1A1B-44A0-4938-BB30-F542D90727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846138"/>
            <a:ext cx="3035456" cy="31116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BE8408-AD08-4BE2-8224-4E35B76928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1346" y="765016"/>
            <a:ext cx="2902099" cy="30862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EBF3F3-D521-43BE-9F54-827E3F381945}"/>
              </a:ext>
            </a:extLst>
          </p:cNvPr>
          <p:cNvSpPr txBox="1"/>
          <p:nvPr/>
        </p:nvSpPr>
        <p:spPr>
          <a:xfrm>
            <a:off x="661090" y="3976589"/>
            <a:ext cx="81593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u="none" dirty="0">
                <a:solidFill>
                  <a:schemeClr val="bg1"/>
                </a:solidFill>
              </a:rPr>
              <a:t>Capital letters, full stops, question &amp; exclamation marks commas in lists, apostrophes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u="none" dirty="0">
                <a:solidFill>
                  <a:schemeClr val="bg1"/>
                </a:solidFill>
              </a:rPr>
              <a:t>Adjectives &amp; description.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u="none" dirty="0">
                <a:solidFill>
                  <a:schemeClr val="bg1"/>
                </a:solidFill>
              </a:rPr>
              <a:t>Conjunctions – and, but, so, because, if, when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u="none" dirty="0">
                <a:solidFill>
                  <a:schemeClr val="bg1"/>
                </a:solidFill>
              </a:rPr>
              <a:t>Starting sentences in different ways.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u="none" dirty="0">
                <a:solidFill>
                  <a:schemeClr val="bg1"/>
                </a:solidFill>
              </a:rPr>
              <a:t>To spell words more accurately and not just rely on their phonics.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u="none" dirty="0">
                <a:solidFill>
                  <a:schemeClr val="bg1"/>
                </a:solidFill>
              </a:rPr>
              <a:t>Joined cursive writing.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u="none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99087F-B749-496D-BE3F-2832F1A47D2F}"/>
              </a:ext>
            </a:extLst>
          </p:cNvPr>
          <p:cNvSpPr txBox="1"/>
          <p:nvPr/>
        </p:nvSpPr>
        <p:spPr>
          <a:xfrm>
            <a:off x="3851920" y="1700808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Reading &amp; Writing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6585E1-128C-4667-AF65-39A7B4201681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CB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5906441-BCF1-431A-BAC3-9E4C050967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4" descr="blackboard">
            <a:extLst>
              <a:ext uri="{FF2B5EF4-FFF2-40B4-BE49-F238E27FC236}">
                <a16:creationId xmlns:a16="http://schemas.microsoft.com/office/drawing/2014/main" id="{0A09686B-4C37-4CB8-AC5E-E36DAA7E561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Text Box 5">
            <a:extLst>
              <a:ext uri="{FF2B5EF4-FFF2-40B4-BE49-F238E27FC236}">
                <a16:creationId xmlns:a16="http://schemas.microsoft.com/office/drawing/2014/main" id="{85E3C77E-524A-404C-84C9-F131F1383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55638"/>
            <a:ext cx="7632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 dirty="0">
                <a:solidFill>
                  <a:srgbClr val="CCFFCC"/>
                </a:solidFill>
                <a:latin typeface="AbcTeacher" pitchFamily="2" charset="0"/>
              </a:rPr>
              <a:t>Maths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908FE5-B1CF-4748-8966-B31D8A662B33}"/>
              </a:ext>
            </a:extLst>
          </p:cNvPr>
          <p:cNvSpPr txBox="1"/>
          <p:nvPr/>
        </p:nvSpPr>
        <p:spPr>
          <a:xfrm>
            <a:off x="476671" y="1347489"/>
            <a:ext cx="777679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u="none" dirty="0">
                <a:solidFill>
                  <a:schemeClr val="bg1"/>
                </a:solidFill>
              </a:rPr>
              <a:t>Times tables – x2, x5, x10, (x3)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u="none" dirty="0">
                <a:solidFill>
                  <a:schemeClr val="bg1"/>
                </a:solidFill>
              </a:rPr>
              <a:t>Add &amp; subtract numbers to 100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u="none" dirty="0">
                <a:solidFill>
                  <a:schemeClr val="bg1"/>
                </a:solidFill>
              </a:rPr>
              <a:t>Solve multiplication &amp; division problems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u="none" dirty="0">
                <a:solidFill>
                  <a:schemeClr val="bg1"/>
                </a:solidFill>
              </a:rPr>
              <a:t>Identify halves, thirds &amp; quarters, find simple equivalent fractions and fractions of amounts.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u="none" dirty="0">
                <a:solidFill>
                  <a:schemeClr val="bg1"/>
                </a:solidFill>
              </a:rPr>
              <a:t>Measure and compare weight, length &amp; capacity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u="none" dirty="0">
                <a:solidFill>
                  <a:schemeClr val="bg1"/>
                </a:solidFill>
              </a:rPr>
              <a:t>Tell the time to o’clock, half past, quarter to &amp; quarter past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u="none" dirty="0">
                <a:solidFill>
                  <a:schemeClr val="bg1"/>
                </a:solidFill>
              </a:rPr>
              <a:t>Name and describe the properties of 2D &amp; 3D shapes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C9E75F-48A2-463C-B093-5DDD0ADDC7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8323" y="799150"/>
            <a:ext cx="1568531" cy="103510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4D4505-747F-4EB5-99E3-5BE38FFC0B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8653" y="1793970"/>
            <a:ext cx="1372128" cy="13469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A4463B-3391-435E-980A-60B6D5169F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9975" y="1652014"/>
            <a:ext cx="1411358" cy="9149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48E7724-DF90-45C8-8DEC-3156206BE5C6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CF</a:t>
            </a:r>
          </a:p>
        </p:txBody>
      </p:sp>
    </p:spTree>
    <p:extLst>
      <p:ext uri="{BB962C8B-B14F-4D97-AF65-F5344CB8AC3E}">
        <p14:creationId xmlns:p14="http://schemas.microsoft.com/office/powerpoint/2010/main" val="1785351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93BAA0D-0C7C-4A73-AA89-FE9249F9B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06893"/>
            <a:ext cx="8229600" cy="1143000"/>
          </a:xfrm>
        </p:spPr>
        <p:txBody>
          <a:bodyPr/>
          <a:lstStyle/>
          <a:p>
            <a:pPr eaLnBrk="1" hangingPunct="1"/>
            <a:endParaRPr lang="en-US" altLang="en-US" dirty="0"/>
          </a:p>
        </p:txBody>
      </p:sp>
      <p:pic>
        <p:nvPicPr>
          <p:cNvPr id="11267" name="Picture 4" descr="blackboard">
            <a:extLst>
              <a:ext uri="{FF2B5EF4-FFF2-40B4-BE49-F238E27FC236}">
                <a16:creationId xmlns:a16="http://schemas.microsoft.com/office/drawing/2014/main" id="{D74406C8-77DD-4107-B1BE-ABEEDF70F86F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 Box 5">
            <a:extLst>
              <a:ext uri="{FF2B5EF4-FFF2-40B4-BE49-F238E27FC236}">
                <a16:creationId xmlns:a16="http://schemas.microsoft.com/office/drawing/2014/main" id="{3A9741B7-EE1E-4BCB-9D74-78870F58C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394" y="537993"/>
            <a:ext cx="7632700" cy="390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71500" indent="-5715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50000"/>
              </a:spcBef>
              <a:buFontTx/>
              <a:buNone/>
              <a:defRPr/>
            </a:pPr>
            <a:r>
              <a:rPr lang="en-GB" altLang="en-US" b="1" u="none" dirty="0">
                <a:solidFill>
                  <a:srgbClr val="CCFFCC"/>
                </a:solidFill>
                <a:latin typeface="AbcTeacher" pitchFamily="2" charset="0"/>
              </a:rPr>
              <a:t>Example SATs questions</a:t>
            </a:r>
            <a:endParaRPr lang="en-GB" altLang="en-US" b="1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GB" altLang="en-US" sz="3600" b="1" u="none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GB" altLang="en-US" sz="3600" b="1" u="none" dirty="0">
              <a:solidFill>
                <a:srgbClr val="CCFFCC"/>
              </a:solidFill>
              <a:latin typeface="AbcTeacher" pitchFamily="2" charset="0"/>
            </a:endParaRPr>
          </a:p>
          <a:p>
            <a:pPr marL="0" indent="0" eaLnBrk="1" hangingPunct="1">
              <a:spcBef>
                <a:spcPct val="50000"/>
              </a:spcBef>
              <a:buNone/>
              <a:defRPr/>
            </a:pPr>
            <a:endParaRPr lang="en-GB" altLang="en-US" sz="3600" b="1" u="none" dirty="0">
              <a:solidFill>
                <a:srgbClr val="CCFFCC"/>
              </a:solidFill>
              <a:latin typeface="AbcTeacher" pitchFamily="2" charset="0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en-GB" altLang="en-US" sz="3600" b="1" u="none" dirty="0">
              <a:solidFill>
                <a:srgbClr val="CCFFCC"/>
              </a:solidFill>
              <a:latin typeface="AbcTeacher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F03B4-8088-48FC-9936-BD08DAF6F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645010"/>
            <a:ext cx="2284187" cy="6480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6C8DCA-06F5-4708-87A3-F6B31A6B0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474" y="2480094"/>
            <a:ext cx="2576961" cy="6755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E10887-C9DB-430F-8A98-6AF8D66070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933" y="3430460"/>
            <a:ext cx="2376264" cy="6740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C10928-920A-404E-848F-368961A054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1988" y="1485892"/>
            <a:ext cx="3660032" cy="40313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E9AF2E9-6A0A-4213-88E6-BE9E8F88352B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CF</a:t>
            </a:r>
          </a:p>
        </p:txBody>
      </p:sp>
    </p:spTree>
    <p:extLst>
      <p:ext uri="{BB962C8B-B14F-4D97-AF65-F5344CB8AC3E}">
        <p14:creationId xmlns:p14="http://schemas.microsoft.com/office/powerpoint/2010/main" val="29828504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5906441-BCF1-431A-BAC3-9E4C050967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4" descr="blackboard">
            <a:extLst>
              <a:ext uri="{FF2B5EF4-FFF2-40B4-BE49-F238E27FC236}">
                <a16:creationId xmlns:a16="http://schemas.microsoft.com/office/drawing/2014/main" id="{0A09686B-4C37-4CB8-AC5E-E36DAA7E561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04664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Text Box 5">
            <a:extLst>
              <a:ext uri="{FF2B5EF4-FFF2-40B4-BE49-F238E27FC236}">
                <a16:creationId xmlns:a16="http://schemas.microsoft.com/office/drawing/2014/main" id="{85E3C77E-524A-404C-84C9-F131F1383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394" y="548103"/>
            <a:ext cx="7632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 dirty="0">
                <a:solidFill>
                  <a:srgbClr val="CCFFCC"/>
                </a:solidFill>
                <a:latin typeface="AbcTeacher" pitchFamily="2" charset="0"/>
              </a:rPr>
              <a:t>Topic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9BB428-2F91-4980-9DF9-DEE770507416}"/>
              </a:ext>
            </a:extLst>
          </p:cNvPr>
          <p:cNvSpPr txBox="1"/>
          <p:nvPr/>
        </p:nvSpPr>
        <p:spPr>
          <a:xfrm>
            <a:off x="539552" y="1484611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u="none" dirty="0">
                <a:solidFill>
                  <a:schemeClr val="bg1"/>
                </a:solidFill>
              </a:rPr>
              <a:t>The children have Science, History, Geography, RE, PSHE, Art, DT and Music lessons.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86BA82-6EC1-43AE-8F04-7BBF1E20E560}"/>
              </a:ext>
            </a:extLst>
          </p:cNvPr>
          <p:cNvSpPr txBox="1"/>
          <p:nvPr/>
        </p:nvSpPr>
        <p:spPr>
          <a:xfrm>
            <a:off x="737394" y="236000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Term 1 – </a:t>
            </a:r>
            <a:r>
              <a:rPr lang="en-GB" dirty="0" err="1">
                <a:solidFill>
                  <a:schemeClr val="bg1"/>
                </a:solidFill>
              </a:rPr>
              <a:t>Jambo</a:t>
            </a:r>
            <a:r>
              <a:rPr lang="en-GB" dirty="0">
                <a:solidFill>
                  <a:schemeClr val="bg1"/>
                </a:solidFill>
              </a:rPr>
              <a:t>/Kenya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45AAA6-4148-4953-AA2A-9397349A51F7}"/>
              </a:ext>
            </a:extLst>
          </p:cNvPr>
          <p:cNvSpPr txBox="1"/>
          <p:nvPr/>
        </p:nvSpPr>
        <p:spPr>
          <a:xfrm>
            <a:off x="3203848" y="236000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Term 2 – Fire! Fire!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30AB65-288F-4CE1-8288-B915390FBC19}"/>
              </a:ext>
            </a:extLst>
          </p:cNvPr>
          <p:cNvSpPr txBox="1"/>
          <p:nvPr/>
        </p:nvSpPr>
        <p:spPr>
          <a:xfrm>
            <a:off x="5868143" y="2360008"/>
            <a:ext cx="2934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Term 3 – Florence Nightingale &amp; Mary Seacole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43242A-5076-48E5-91F3-C16CA8EDF5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55535">
            <a:off x="689902" y="3090382"/>
            <a:ext cx="1536779" cy="10382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F0B712-433B-49D4-BF14-B436B54C3A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62674">
            <a:off x="1234175" y="4308686"/>
            <a:ext cx="1435174" cy="9398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BB6309-210E-4640-9C6B-9B645F5AA1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3848" y="3121887"/>
            <a:ext cx="2063856" cy="10922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BA223B-BCED-465B-99B6-57E1CD9571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66953">
            <a:off x="5979785" y="3328493"/>
            <a:ext cx="1249384" cy="13958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BB6BA13-8E84-4044-8576-E298C2471E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112408">
            <a:off x="7278188" y="3940358"/>
            <a:ext cx="1144418" cy="134571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980C40D-FE41-4D0B-A972-F3E92591AFF0}"/>
              </a:ext>
            </a:extLst>
          </p:cNvPr>
          <p:cNvSpPr txBox="1"/>
          <p:nvPr/>
        </p:nvSpPr>
        <p:spPr>
          <a:xfrm>
            <a:off x="8276967" y="6216987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CS</a:t>
            </a:r>
          </a:p>
        </p:txBody>
      </p:sp>
    </p:spTree>
    <p:extLst>
      <p:ext uri="{BB962C8B-B14F-4D97-AF65-F5344CB8AC3E}">
        <p14:creationId xmlns:p14="http://schemas.microsoft.com/office/powerpoint/2010/main" val="11486919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5906441-BCF1-431A-BAC3-9E4C050967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4" descr="blackboard">
            <a:extLst>
              <a:ext uri="{FF2B5EF4-FFF2-40B4-BE49-F238E27FC236}">
                <a16:creationId xmlns:a16="http://schemas.microsoft.com/office/drawing/2014/main" id="{0A09686B-4C37-4CB8-AC5E-E36DAA7E561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Text Box 5">
            <a:extLst>
              <a:ext uri="{FF2B5EF4-FFF2-40B4-BE49-F238E27FC236}">
                <a16:creationId xmlns:a16="http://schemas.microsoft.com/office/drawing/2014/main" id="{85E3C77E-524A-404C-84C9-F131F1383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16113"/>
            <a:ext cx="7632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solidFill>
                  <a:srgbClr val="CCFFCC"/>
                </a:solidFill>
                <a:latin typeface="AbcTeacher" pitchFamily="2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09819101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bcTeacher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bcTeacher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5B0C5897732A4BB951E28EC6B6431A" ma:contentTypeVersion="2" ma:contentTypeDescription="Create a new document." ma:contentTypeScope="" ma:versionID="d83d7b6890f49532ca419a0f0b103665">
  <xsd:schema xmlns:xsd="http://www.w3.org/2001/XMLSchema" xmlns:xs="http://www.w3.org/2001/XMLSchema" xmlns:p="http://schemas.microsoft.com/office/2006/metadata/properties" xmlns:ns3="5479b6eb-ac29-4fca-9f53-340a1c42d720" targetNamespace="http://schemas.microsoft.com/office/2006/metadata/properties" ma:root="true" ma:fieldsID="e9005938b9d87f447984899827a54cc8" ns3:_="">
    <xsd:import namespace="5479b6eb-ac29-4fca-9f53-340a1c42d72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79b6eb-ac29-4fca-9f53-340a1c42d7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553CC8-9033-4DB7-947F-26C1CE21E198}">
  <ds:schemaRefs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5479b6eb-ac29-4fca-9f53-340a1c42d720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C9BB045-CFD7-400D-BB74-0B6730517C8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45188D-FACB-4ECD-B552-1B0C285F5A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79b6eb-ac29-4fca-9f53-340a1c42d7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2439</TotalTime>
  <Words>1182</Words>
  <Application>Microsoft Office PowerPoint</Application>
  <PresentationFormat>On-screen Show (4:3)</PresentationFormat>
  <Paragraphs>134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AbcTeacher</vt:lpstr>
      <vt:lpstr>Arial</vt:lpstr>
      <vt:lpstr>Calibri</vt:lpstr>
      <vt:lpstr>Default Design</vt:lpstr>
      <vt:lpstr> Meet the Teacher Welcome  from </vt:lpstr>
      <vt:lpstr>School timings</vt:lpstr>
      <vt:lpstr>Seeing the teacher</vt:lpstr>
      <vt:lpstr>Collecting children</vt:lpstr>
      <vt:lpstr>Attendance</vt:lpstr>
      <vt:lpstr>General Reminders   </vt:lpstr>
      <vt:lpstr>PowerPoint Presentation</vt:lpstr>
      <vt:lpstr>Homework</vt:lpstr>
      <vt:lpstr>PowerPoint Presentation</vt:lpstr>
      <vt:lpstr>PowerPoint Presentation</vt:lpstr>
      <vt:lpstr>PowerPoint Presentation</vt:lpstr>
      <vt:lpstr>PowerPoint Presentation</vt:lpstr>
      <vt:lpstr>Volunteers   </vt:lpstr>
      <vt:lpstr>Trips   </vt:lpstr>
      <vt:lpstr>After school clubs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BwD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Handwriting Training</dc:title>
  <dc:creator>c.dootson</dc:creator>
  <cp:lastModifiedBy>Catherine Rolle-Ferguson</cp:lastModifiedBy>
  <cp:revision>103</cp:revision>
  <dcterms:created xsi:type="dcterms:W3CDTF">2011-02-02T10:29:17Z</dcterms:created>
  <dcterms:modified xsi:type="dcterms:W3CDTF">2026-09-16T14:02:05Z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0x010100BB5B0C5897732A4BB951E28EC6B6431A</vt:lpwstr>
  </property>
</Properties>
</file>